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6"/>
  </p:notesMasterIdLst>
  <p:handoutMasterIdLst>
    <p:handoutMasterId r:id="rId37"/>
  </p:handoutMasterIdLst>
  <p:sldIdLst>
    <p:sldId id="410" r:id="rId3"/>
    <p:sldId id="485" r:id="rId4"/>
    <p:sldId id="443" r:id="rId5"/>
    <p:sldId id="414" r:id="rId6"/>
    <p:sldId id="458" r:id="rId7"/>
    <p:sldId id="444" r:id="rId8"/>
    <p:sldId id="451" r:id="rId9"/>
    <p:sldId id="445" r:id="rId10"/>
    <p:sldId id="454" r:id="rId11"/>
    <p:sldId id="453" r:id="rId12"/>
    <p:sldId id="455" r:id="rId13"/>
    <p:sldId id="456" r:id="rId14"/>
    <p:sldId id="446" r:id="rId15"/>
    <p:sldId id="447" r:id="rId16"/>
    <p:sldId id="448" r:id="rId17"/>
    <p:sldId id="487" r:id="rId18"/>
    <p:sldId id="449" r:id="rId19"/>
    <p:sldId id="450" r:id="rId20"/>
    <p:sldId id="431" r:id="rId21"/>
    <p:sldId id="423" r:id="rId22"/>
    <p:sldId id="433" r:id="rId23"/>
    <p:sldId id="415" r:id="rId24"/>
    <p:sldId id="413" r:id="rId25"/>
    <p:sldId id="421" r:id="rId26"/>
    <p:sldId id="434" r:id="rId27"/>
    <p:sldId id="440" r:id="rId28"/>
    <p:sldId id="441" r:id="rId29"/>
    <p:sldId id="442" r:id="rId30"/>
    <p:sldId id="420" r:id="rId31"/>
    <p:sldId id="484" r:id="rId32"/>
    <p:sldId id="483" r:id="rId33"/>
    <p:sldId id="486" r:id="rId34"/>
    <p:sldId id="457"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2917"/>
    <a:srgbClr val="A17265"/>
    <a:srgbClr val="AD8082"/>
    <a:srgbClr val="F04155"/>
    <a:srgbClr val="D8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2" autoAdjust="0"/>
    <p:restoredTop sz="69524" autoAdjust="0"/>
  </p:normalViewPr>
  <p:slideViewPr>
    <p:cSldViewPr snapToGrid="0">
      <p:cViewPr varScale="1">
        <p:scale>
          <a:sx n="65" d="100"/>
          <a:sy n="65" d="100"/>
        </p:scale>
        <p:origin x="1214"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405"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a:xfrm>
                <a:off x="685800" y="4400550"/>
                <a:ext cx="5486400" cy="3600450"/>
              </a:xfrm>
              <a:prstGeom prst="rect">
                <a:avLst/>
              </a:prstGeom>
            </p:spPr>
            <p:txBody>
              <a:bodyPr/>
              <a:lstStyle/>
              <a:p>
                <a:pPr>
                  <a:lnSpc>
                    <a:spcPct val="150000"/>
                  </a:lnSpc>
                </a:pPr>
                <a:r>
                  <a:rPr lang="en-US" altLang="zh-CN" sz="1200" kern="100" dirty="0">
                    <a:effectLst/>
                    <a:latin typeface="Times New Roman" panose="02020603050405020304" pitchFamily="18" charset="0"/>
                    <a:ea typeface="等线" panose="02010600030101010101" pitchFamily="2" charset="-122"/>
                  </a:rPr>
                  <a:t>Kernel density estimation is used in probability theory to estimate the unknown density function, which belongs to one of the non-parametric test methods. Since the kernel density estimation method does not use prior knowledge about the data distribution, it does not attach any assumptions to the data distribution. The method of studying the characteristics of data distribution from the data sample itself.</a:t>
                </a:r>
                <a:endParaRPr lang="zh-CN" altLang="zh-CN" sz="1200" kern="100" dirty="0">
                  <a:effectLst/>
                  <a:latin typeface="Times New Roman" panose="02020603050405020304" pitchFamily="18" charset="0"/>
                  <a:ea typeface="Times New Roman" panose="02020603050405020304" pitchFamily="18" charset="0"/>
                </a:endParaRPr>
              </a:p>
              <a:p>
                <a:pPr>
                  <a:lnSpc>
                    <a:spcPct val="150000"/>
                  </a:lnSpc>
                </a:pPr>
                <a:r>
                  <a:rPr lang="en-US" altLang="zh-CN" sz="1200" kern="100" dirty="0">
                    <a:effectLst/>
                    <a:latin typeface="Times New Roman" panose="02020603050405020304" pitchFamily="18" charset="0"/>
                    <a:ea typeface="等线" panose="02010600030101010101" pitchFamily="2" charset="-122"/>
                  </a:rPr>
                  <a:t>The ideas of Kernel Density Estimation are generated from histogram. If we draw a histogram, the purpose is to draw a "probability density function", and a histogram essentially thinks that frequency equals probability. But this assumption is not inevitable. The kernel density function is a means of "smoothing". Let </a:t>
                </a:r>
                <a14:m>
                  <m:oMath xmlns:m="http://schemas.openxmlformats.org/officeDocument/2006/math">
                    <m:r>
                      <a:rPr lang="en-US" altLang="zh-CN" sz="1200" i="1" kern="100">
                        <a:effectLst/>
                        <a:latin typeface="Cambria Math" panose="02040503050406030204" pitchFamily="18" charset="0"/>
                        <a:ea typeface="等线" panose="02010600030101010101" pitchFamily="2" charset="-122"/>
                      </a:rPr>
                      <m:t>(</m:t>
                    </m:r>
                    <m:r>
                      <a:rPr lang="en-US" altLang="zh-CN" sz="1200" i="1" kern="100">
                        <a:effectLst/>
                        <a:latin typeface="Cambria Math" panose="02040503050406030204" pitchFamily="18" charset="0"/>
                        <a:ea typeface="等线" panose="02010600030101010101" pitchFamily="2" charset="-122"/>
                      </a:rPr>
                      <m:t>𝑥</m:t>
                    </m:r>
                    <m:r>
                      <a:rPr lang="en-US" altLang="zh-CN" sz="1200" i="1" kern="100">
                        <a:effectLst/>
                        <a:latin typeface="Cambria Math" panose="02040503050406030204" pitchFamily="18" charset="0"/>
                        <a:ea typeface="等线" panose="02010600030101010101" pitchFamily="2" charset="-122"/>
                      </a:rPr>
                      <m:t>1,</m:t>
                    </m:r>
                    <m:r>
                      <a:rPr lang="en-US" altLang="zh-CN" sz="1200" i="1" kern="100">
                        <a:effectLst/>
                        <a:latin typeface="Cambria Math" panose="02040503050406030204" pitchFamily="18" charset="0"/>
                        <a:ea typeface="等线" panose="02010600030101010101" pitchFamily="2" charset="-122"/>
                      </a:rPr>
                      <m:t>𝑥</m:t>
                    </m:r>
                    <m:r>
                      <a:rPr lang="en-US" altLang="zh-CN" sz="1200" i="1" kern="100">
                        <a:effectLst/>
                        <a:latin typeface="Cambria Math" panose="02040503050406030204" pitchFamily="18" charset="0"/>
                        <a:ea typeface="等线" panose="02010600030101010101" pitchFamily="2" charset="-122"/>
                      </a:rPr>
                      <m:t>2,…,</m:t>
                    </m:r>
                    <m:r>
                      <a:rPr lang="en-US" altLang="zh-CN" sz="1200" i="1" kern="100">
                        <a:effectLst/>
                        <a:latin typeface="Cambria Math" panose="02040503050406030204" pitchFamily="18" charset="0"/>
                        <a:ea typeface="等线" panose="02010600030101010101" pitchFamily="2" charset="-122"/>
                      </a:rPr>
                      <m:t>𝑥𝑛</m:t>
                    </m:r>
                    <m:r>
                      <a:rPr lang="en-US" altLang="zh-CN" sz="1200" i="1" kern="100">
                        <a:effectLst/>
                        <a:latin typeface="Cambria Math" panose="02040503050406030204" pitchFamily="18" charset="0"/>
                        <a:ea typeface="等线" panose="02010600030101010101" pitchFamily="2" charset="-122"/>
                      </a:rPr>
                      <m:t>) </m:t>
                    </m:r>
                  </m:oMath>
                </a14:m>
                <a:r>
                  <a:rPr lang="en-US" altLang="zh-CN" sz="1200" kern="100" dirty="0">
                    <a:effectLst/>
                    <a:latin typeface="Times New Roman" panose="02020603050405020304" pitchFamily="18" charset="0"/>
                    <a:ea typeface="等线" panose="02010600030101010101" pitchFamily="2" charset="-122"/>
                  </a:rPr>
                  <a:t>be n sample points that are independent and identically distributed, and its probability density function is f, so our estimate: </a:t>
                </a:r>
                <a14:m>
                  <m:oMath xmlns:m="http://schemas.openxmlformats.org/officeDocument/2006/math">
                    <m:acc>
                      <m:accPr>
                        <m:chr m:val="̂"/>
                        <m:ctrlPr>
                          <a:rPr lang="zh-CN" altLang="zh-CN" sz="1200" i="1" kern="100">
                            <a:effectLst/>
                            <a:latin typeface="Cambria Math" panose="02040503050406030204" pitchFamily="18" charset="0"/>
                            <a:ea typeface="Cambria Math" panose="02040503050406030204" pitchFamily="18" charset="0"/>
                          </a:rPr>
                        </m:ctrlPr>
                      </m:accPr>
                      <m:e>
                        <m:sSub>
                          <m:sSubPr>
                            <m:ctrlPr>
                              <a:rPr lang="zh-CN" altLang="zh-CN" sz="1200" i="1" kern="100">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等线" panose="02010600030101010101" pitchFamily="2" charset="-122"/>
                              </a:rPr>
                              <m:t>𝑓</m:t>
                            </m:r>
                          </m:e>
                          <m:sub>
                            <m:r>
                              <a:rPr lang="en-US" altLang="zh-CN" sz="1200" i="1" kern="100">
                                <a:effectLst/>
                                <a:latin typeface="Cambria Math" panose="02040503050406030204" pitchFamily="18" charset="0"/>
                                <a:ea typeface="等线" panose="02010600030101010101" pitchFamily="2" charset="-122"/>
                              </a:rPr>
                              <m:t>h</m:t>
                            </m:r>
                          </m:sub>
                        </m:sSub>
                      </m:e>
                    </m:acc>
                    <m:d>
                      <m:dPr>
                        <m:ctrlPr>
                          <a:rPr lang="zh-CN" altLang="zh-CN" sz="1200" i="1" kern="100">
                            <a:effectLst/>
                            <a:latin typeface="Cambria Math" panose="02040503050406030204" pitchFamily="18" charset="0"/>
                            <a:ea typeface="Cambria Math" panose="02040503050406030204" pitchFamily="18" charset="0"/>
                          </a:rPr>
                        </m:ctrlPr>
                      </m:dPr>
                      <m:e>
                        <m:r>
                          <a:rPr lang="en-US" altLang="zh-CN" sz="1200" i="1" kern="100">
                            <a:effectLst/>
                            <a:latin typeface="Cambria Math" panose="02040503050406030204" pitchFamily="18" charset="0"/>
                            <a:ea typeface="等线" panose="02010600030101010101" pitchFamily="2" charset="-122"/>
                          </a:rPr>
                          <m:t>𝑥</m:t>
                        </m:r>
                      </m:e>
                    </m:d>
                    <m:r>
                      <a:rPr lang="en-US" altLang="zh-CN" sz="1200" i="1" kern="100">
                        <a:effectLst/>
                        <a:latin typeface="Cambria Math" panose="02040503050406030204" pitchFamily="18" charset="0"/>
                        <a:ea typeface="等线" panose="02010600030101010101" pitchFamily="2" charset="-122"/>
                      </a:rPr>
                      <m:t>=</m:t>
                    </m:r>
                    <m:f>
                      <m:fPr>
                        <m:ctrlPr>
                          <a:rPr lang="zh-CN" altLang="zh-CN" sz="1200" i="1" kern="100">
                            <a:effectLst/>
                            <a:latin typeface="Cambria Math" panose="02040503050406030204" pitchFamily="18" charset="0"/>
                            <a:ea typeface="Cambria Math" panose="02040503050406030204" pitchFamily="18" charset="0"/>
                          </a:rPr>
                        </m:ctrlPr>
                      </m:fPr>
                      <m:num>
                        <m:r>
                          <a:rPr lang="en-US" altLang="zh-CN" sz="1200" i="1" kern="100">
                            <a:effectLst/>
                            <a:latin typeface="Cambria Math" panose="02040503050406030204" pitchFamily="18" charset="0"/>
                            <a:ea typeface="等线" panose="02010600030101010101" pitchFamily="2" charset="-122"/>
                          </a:rPr>
                          <m:t>1</m:t>
                        </m:r>
                      </m:num>
                      <m:den>
                        <m:r>
                          <a:rPr lang="en-US" altLang="zh-CN" sz="1200" i="1" kern="100">
                            <a:effectLst/>
                            <a:latin typeface="Cambria Math" panose="02040503050406030204" pitchFamily="18" charset="0"/>
                            <a:ea typeface="等线" panose="02010600030101010101" pitchFamily="2" charset="-122"/>
                          </a:rPr>
                          <m:t>𝑛h</m:t>
                        </m:r>
                      </m:den>
                    </m:f>
                    <m:nary>
                      <m:naryPr>
                        <m:chr m:val="∑"/>
                        <m:limLoc m:val="undOvr"/>
                        <m:ctrlPr>
                          <a:rPr lang="zh-CN" altLang="zh-CN" sz="1200" i="1" kern="100">
                            <a:effectLst/>
                            <a:latin typeface="Cambria Math" panose="02040503050406030204" pitchFamily="18" charset="0"/>
                            <a:ea typeface="Cambria Math" panose="02040503050406030204" pitchFamily="18" charset="0"/>
                          </a:rPr>
                        </m:ctrlPr>
                      </m:naryPr>
                      <m:sub>
                        <m:r>
                          <a:rPr lang="en-US" altLang="zh-CN" sz="1200" i="1" kern="100">
                            <a:effectLst/>
                            <a:latin typeface="Cambria Math" panose="02040503050406030204" pitchFamily="18" charset="0"/>
                            <a:ea typeface="等线" panose="02010600030101010101" pitchFamily="2" charset="-122"/>
                          </a:rPr>
                          <m:t>𝑖</m:t>
                        </m:r>
                        <m:r>
                          <a:rPr lang="en-US" altLang="zh-CN" sz="1200" i="1" kern="100">
                            <a:effectLst/>
                            <a:latin typeface="Cambria Math" panose="02040503050406030204" pitchFamily="18" charset="0"/>
                            <a:ea typeface="等线" panose="02010600030101010101" pitchFamily="2" charset="-122"/>
                          </a:rPr>
                          <m:t>=1</m:t>
                        </m:r>
                      </m:sub>
                      <m:sup>
                        <m:r>
                          <a:rPr lang="en-US" altLang="zh-CN" sz="1200" i="1" kern="100">
                            <a:effectLst/>
                            <a:latin typeface="Cambria Math" panose="02040503050406030204" pitchFamily="18" charset="0"/>
                            <a:ea typeface="等线" panose="02010600030101010101" pitchFamily="2" charset="-122"/>
                          </a:rPr>
                          <m:t>𝑛</m:t>
                        </m:r>
                      </m:sup>
                      <m:e>
                        <m:r>
                          <a:rPr lang="en-US" altLang="zh-CN" sz="1200" i="1" kern="100">
                            <a:effectLst/>
                            <a:latin typeface="Cambria Math" panose="02040503050406030204" pitchFamily="18" charset="0"/>
                            <a:ea typeface="等线" panose="02010600030101010101" pitchFamily="2" charset="-122"/>
                          </a:rPr>
                          <m:t>𝐾</m:t>
                        </m:r>
                        <m:r>
                          <a:rPr lang="en-US" altLang="zh-CN" sz="1200" i="1" kern="100">
                            <a:effectLst/>
                            <a:latin typeface="Cambria Math" panose="02040503050406030204" pitchFamily="18" charset="0"/>
                            <a:ea typeface="等线" panose="02010600030101010101" pitchFamily="2" charset="-122"/>
                          </a:rPr>
                          <m:t>(</m:t>
                        </m:r>
                        <m:f>
                          <m:fPr>
                            <m:ctrlPr>
                              <a:rPr lang="zh-CN" altLang="zh-CN" sz="1200" i="1" kern="100">
                                <a:effectLst/>
                                <a:latin typeface="Cambria Math" panose="02040503050406030204" pitchFamily="18" charset="0"/>
                                <a:ea typeface="Cambria Math" panose="02040503050406030204" pitchFamily="18" charset="0"/>
                              </a:rPr>
                            </m:ctrlPr>
                          </m:fPr>
                          <m:num>
                            <m:r>
                              <a:rPr lang="en-US" altLang="zh-CN" sz="1200" i="1" kern="100">
                                <a:effectLst/>
                                <a:latin typeface="Cambria Math" panose="02040503050406030204" pitchFamily="18" charset="0"/>
                                <a:ea typeface="等线" panose="02010600030101010101" pitchFamily="2" charset="-122"/>
                              </a:rPr>
                              <m:t>𝑥</m:t>
                            </m:r>
                            <m:r>
                              <a:rPr lang="en-US" altLang="zh-CN" sz="1200" i="1" kern="100">
                                <a:effectLst/>
                                <a:latin typeface="Cambria Math" panose="02040503050406030204" pitchFamily="18" charset="0"/>
                                <a:ea typeface="等线" panose="02010600030101010101" pitchFamily="2" charset="-122"/>
                              </a:rPr>
                              <m:t>−</m:t>
                            </m:r>
                            <m:sSub>
                              <m:sSubPr>
                                <m:ctrlPr>
                                  <a:rPr lang="zh-CN" altLang="zh-CN" sz="1200" i="1" kern="100">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等线" panose="02010600030101010101" pitchFamily="2" charset="-122"/>
                                  </a:rPr>
                                  <m:t>𝑥</m:t>
                                </m:r>
                              </m:e>
                              <m:sub>
                                <m:r>
                                  <a:rPr lang="en-US" altLang="zh-CN" sz="1200" i="1" kern="100">
                                    <a:effectLst/>
                                    <a:latin typeface="Cambria Math" panose="02040503050406030204" pitchFamily="18" charset="0"/>
                                    <a:ea typeface="等线" panose="02010600030101010101" pitchFamily="2" charset="-122"/>
                                  </a:rPr>
                                  <m:t>𝑖</m:t>
                                </m:r>
                              </m:sub>
                            </m:sSub>
                          </m:num>
                          <m:den>
                            <m:r>
                              <a:rPr lang="en-US" altLang="zh-CN" sz="1200" i="1" kern="100">
                                <a:effectLst/>
                                <a:latin typeface="Cambria Math" panose="02040503050406030204" pitchFamily="18" charset="0"/>
                                <a:ea typeface="等线" panose="02010600030101010101" pitchFamily="2" charset="-122"/>
                              </a:rPr>
                              <m:t>h</m:t>
                            </m:r>
                          </m:den>
                        </m:f>
                        <m:r>
                          <a:rPr lang="en-US" altLang="zh-CN" sz="1200" i="1" kern="100">
                            <a:effectLst/>
                            <a:latin typeface="Cambria Math" panose="02040503050406030204" pitchFamily="18" charset="0"/>
                            <a:ea typeface="等线" panose="02010600030101010101" pitchFamily="2" charset="-122"/>
                          </a:rPr>
                          <m:t>)</m:t>
                        </m:r>
                      </m:e>
                    </m:nary>
                  </m:oMath>
                </a14:m>
                <a:r>
                  <a:rPr lang="en-US" altLang="zh-CN" sz="1200" kern="100" dirty="0">
                    <a:effectLst/>
                    <a:latin typeface="Times New Roman" panose="02020603050405020304" pitchFamily="18" charset="0"/>
                    <a:ea typeface="等线" panose="02010600030101010101" pitchFamily="2" charset="-122"/>
                  </a:rPr>
                  <a:t>. Here h is the bandwidth. For Gaussian Kernel, if the distribution is unimodal, we need to set </a:t>
                </a:r>
                <a14:m>
                  <m:oMath xmlns:m="http://schemas.openxmlformats.org/officeDocument/2006/math">
                    <m:r>
                      <a:rPr lang="en-US" altLang="zh-CN" sz="1200" i="1" kern="100">
                        <a:effectLst/>
                        <a:latin typeface="Cambria Math" panose="02040503050406030204" pitchFamily="18" charset="0"/>
                        <a:ea typeface="等线" panose="02010600030101010101" pitchFamily="2" charset="-122"/>
                      </a:rPr>
                      <m:t>h</m:t>
                    </m:r>
                    <m:r>
                      <a:rPr lang="en-US" altLang="zh-CN" sz="1200" i="1" kern="100">
                        <a:effectLst/>
                        <a:latin typeface="Cambria Math" panose="02040503050406030204" pitchFamily="18" charset="0"/>
                        <a:ea typeface="等线" panose="02010600030101010101" pitchFamily="2" charset="-122"/>
                      </a:rPr>
                      <m:t>=0.9</m:t>
                    </m:r>
                    <m:func>
                      <m:funcPr>
                        <m:ctrlPr>
                          <a:rPr lang="zh-CN" altLang="zh-CN" sz="1200" i="1" kern="100">
                            <a:effectLst/>
                            <a:latin typeface="Cambria Math" panose="02040503050406030204" pitchFamily="18" charset="0"/>
                            <a:ea typeface="Cambria Math" panose="02040503050406030204" pitchFamily="18" charset="0"/>
                          </a:rPr>
                        </m:ctrlPr>
                      </m:funcPr>
                      <m:fName>
                        <m:r>
                          <m:rPr>
                            <m:sty m:val="p"/>
                          </m:rPr>
                          <a:rPr lang="en-US" altLang="zh-CN" sz="1200" kern="100">
                            <a:effectLst/>
                            <a:latin typeface="Cambria Math" panose="02040503050406030204" pitchFamily="18" charset="0"/>
                            <a:ea typeface="等线" panose="02010600030101010101" pitchFamily="2" charset="-122"/>
                          </a:rPr>
                          <m:t>min</m:t>
                        </m:r>
                      </m:fName>
                      <m:e>
                        <m:d>
                          <m:dPr>
                            <m:ctrlPr>
                              <a:rPr lang="zh-CN" altLang="zh-CN" sz="1200" i="1" kern="100">
                                <a:effectLst/>
                                <a:latin typeface="Cambria Math" panose="02040503050406030204" pitchFamily="18" charset="0"/>
                                <a:ea typeface="Cambria Math" panose="02040503050406030204" pitchFamily="18" charset="0"/>
                              </a:rPr>
                            </m:ctrlPr>
                          </m:dPr>
                          <m:e>
                            <m:r>
                              <m:rPr>
                                <m:sty m:val="p"/>
                              </m:rPr>
                              <a:rPr lang="en-US" altLang="zh-CN" sz="1200" kern="100">
                                <a:effectLst/>
                                <a:latin typeface="Cambria Math" panose="02040503050406030204" pitchFamily="18" charset="0"/>
                                <a:ea typeface="等线" panose="02010600030101010101" pitchFamily="2" charset="-122"/>
                              </a:rPr>
                              <m:t>S</m:t>
                            </m:r>
                            <m:r>
                              <a:rPr lang="en-US" altLang="zh-CN" sz="1200" kern="100">
                                <a:effectLst/>
                                <a:latin typeface="Cambria Math" panose="02040503050406030204" pitchFamily="18" charset="0"/>
                                <a:ea typeface="等线" panose="02010600030101010101" pitchFamily="2" charset="-122"/>
                              </a:rPr>
                              <m:t>,</m:t>
                            </m:r>
                            <m:f>
                              <m:fPr>
                                <m:ctrlPr>
                                  <a:rPr lang="zh-CN" altLang="zh-CN" sz="1200" i="1" kern="100">
                                    <a:effectLst/>
                                    <a:latin typeface="Cambria Math" panose="02040503050406030204" pitchFamily="18" charset="0"/>
                                    <a:ea typeface="Cambria Math" panose="02040503050406030204" pitchFamily="18" charset="0"/>
                                  </a:rPr>
                                </m:ctrlPr>
                              </m:fPr>
                              <m:num>
                                <m:r>
                                  <m:rPr>
                                    <m:sty m:val="p"/>
                                  </m:rPr>
                                  <a:rPr lang="en-US" altLang="zh-CN" sz="1200" kern="100">
                                    <a:effectLst/>
                                    <a:latin typeface="Cambria Math" panose="02040503050406030204" pitchFamily="18" charset="0"/>
                                    <a:ea typeface="等线" panose="02010600030101010101" pitchFamily="2" charset="-122"/>
                                  </a:rPr>
                                  <m:t>IQR</m:t>
                                </m:r>
                              </m:num>
                              <m:den>
                                <m:r>
                                  <a:rPr lang="en-US" altLang="zh-CN" sz="1200" kern="100">
                                    <a:effectLst/>
                                    <a:latin typeface="Cambria Math" panose="02040503050406030204" pitchFamily="18" charset="0"/>
                                    <a:ea typeface="等线" panose="02010600030101010101" pitchFamily="2" charset="-122"/>
                                  </a:rPr>
                                  <m:t>1.34</m:t>
                                </m:r>
                              </m:den>
                            </m:f>
                          </m:e>
                        </m:d>
                      </m:e>
                    </m:func>
                    <m:sSup>
                      <m:sSupPr>
                        <m:ctrlPr>
                          <a:rPr lang="zh-CN" altLang="zh-CN" sz="1200" i="1" kern="100">
                            <a:effectLst/>
                            <a:latin typeface="Cambria Math" panose="02040503050406030204" pitchFamily="18" charset="0"/>
                            <a:ea typeface="Cambria Math" panose="02040503050406030204" pitchFamily="18" charset="0"/>
                          </a:rPr>
                        </m:ctrlPr>
                      </m:sSupPr>
                      <m:e>
                        <m:r>
                          <a:rPr lang="en-US" altLang="zh-CN" sz="1200" i="1" kern="100">
                            <a:effectLst/>
                            <a:latin typeface="Cambria Math" panose="02040503050406030204" pitchFamily="18" charset="0"/>
                            <a:ea typeface="等线" panose="02010600030101010101" pitchFamily="2" charset="-122"/>
                          </a:rPr>
                          <m:t>𝑛</m:t>
                        </m:r>
                      </m:e>
                      <m:sup>
                        <m:r>
                          <a:rPr lang="en-US" altLang="zh-CN" sz="1200" i="1" kern="100">
                            <a:effectLst/>
                            <a:latin typeface="Cambria Math" panose="02040503050406030204" pitchFamily="18" charset="0"/>
                            <a:ea typeface="等线" panose="02010600030101010101" pitchFamily="2" charset="-122"/>
                          </a:rPr>
                          <m:t>−</m:t>
                        </m:r>
                        <m:f>
                          <m:fPr>
                            <m:ctrlPr>
                              <a:rPr lang="zh-CN" altLang="zh-CN" sz="1200" i="1" kern="100">
                                <a:effectLst/>
                                <a:latin typeface="Cambria Math" panose="02040503050406030204" pitchFamily="18" charset="0"/>
                                <a:ea typeface="Cambria Math" panose="02040503050406030204" pitchFamily="18" charset="0"/>
                              </a:rPr>
                            </m:ctrlPr>
                          </m:fPr>
                          <m:num>
                            <m:r>
                              <a:rPr lang="en-US" altLang="zh-CN" sz="1200" i="1" kern="100">
                                <a:effectLst/>
                                <a:latin typeface="Cambria Math" panose="02040503050406030204" pitchFamily="18" charset="0"/>
                                <a:ea typeface="等线" panose="02010600030101010101" pitchFamily="2" charset="-122"/>
                              </a:rPr>
                              <m:t>1</m:t>
                            </m:r>
                          </m:num>
                          <m:den>
                            <m:r>
                              <a:rPr lang="en-US" altLang="zh-CN" sz="1200" i="1" kern="100">
                                <a:effectLst/>
                                <a:latin typeface="Cambria Math" panose="02040503050406030204" pitchFamily="18" charset="0"/>
                                <a:ea typeface="等线" panose="02010600030101010101" pitchFamily="2" charset="-122"/>
                              </a:rPr>
                              <m:t>5</m:t>
                            </m:r>
                          </m:den>
                        </m:f>
                      </m:sup>
                    </m:sSup>
                  </m:oMath>
                </a14:m>
                <a:r>
                  <a:rPr lang="en-US" altLang="zh-CN" sz="1200" kern="100" dirty="0">
                    <a:effectLst/>
                    <a:latin typeface="Times New Roman" panose="02020603050405020304" pitchFamily="18" charset="0"/>
                    <a:ea typeface="等线" panose="02010600030101010101" pitchFamily="2" charset="-122"/>
                  </a:rPr>
                  <a:t>. In addition, if the distribution is not unimodal, we need set </a:t>
                </a:r>
                <a14:m>
                  <m:oMath xmlns:m="http://schemas.openxmlformats.org/officeDocument/2006/math">
                    <m:acc>
                      <m:accPr>
                        <m:chr m:val="̂"/>
                        <m:ctrlPr>
                          <a:rPr lang="zh-CN" altLang="zh-CN" sz="1200" i="1" kern="100">
                            <a:effectLst/>
                            <a:latin typeface="Cambria Math" panose="02040503050406030204" pitchFamily="18" charset="0"/>
                            <a:ea typeface="Cambria Math" panose="02040503050406030204" pitchFamily="18" charset="0"/>
                          </a:rPr>
                        </m:ctrlPr>
                      </m:accPr>
                      <m:e>
                        <m:r>
                          <a:rPr lang="en-US" altLang="zh-CN" sz="1200" i="1" kern="100">
                            <a:effectLst/>
                            <a:latin typeface="Cambria Math" panose="02040503050406030204" pitchFamily="18" charset="0"/>
                            <a:ea typeface="等线" panose="02010600030101010101" pitchFamily="2" charset="-122"/>
                          </a:rPr>
                          <m:t>𝜎</m:t>
                        </m:r>
                      </m:e>
                    </m:acc>
                    <m:r>
                      <a:rPr lang="en-US" altLang="zh-CN" sz="1200" i="1" kern="100">
                        <a:effectLst/>
                        <a:latin typeface="Cambria Math" panose="02040503050406030204" pitchFamily="18" charset="0"/>
                        <a:ea typeface="等线" panose="02010600030101010101" pitchFamily="2" charset="-122"/>
                      </a:rPr>
                      <m:t>=</m:t>
                    </m:r>
                    <m:r>
                      <m:rPr>
                        <m:sty m:val="p"/>
                      </m:rPr>
                      <a:rPr lang="en-US" altLang="zh-CN" sz="1200" kern="100">
                        <a:effectLst/>
                        <a:latin typeface="Cambria Math" panose="02040503050406030204" pitchFamily="18" charset="0"/>
                        <a:ea typeface="等线" panose="02010600030101010101" pitchFamily="2" charset="-122"/>
                      </a:rPr>
                      <m:t>min</m:t>
                    </m:r>
                    <m:r>
                      <a:rPr lang="en-US" altLang="zh-CN" sz="1200" kern="100">
                        <a:effectLst/>
                        <a:latin typeface="Cambria Math" panose="02040503050406030204" pitchFamily="18" charset="0"/>
                        <a:ea typeface="等线" panose="02010600030101010101" pitchFamily="2" charset="-122"/>
                      </a:rPr>
                      <m:t>⁡</m:t>
                    </m:r>
                    <m:r>
                      <a:rPr lang="en-US" altLang="zh-CN" sz="1200" i="1" kern="100">
                        <a:effectLst/>
                        <a:latin typeface="Cambria Math" panose="02040503050406030204" pitchFamily="18" charset="0"/>
                        <a:ea typeface="等线" panose="02010600030101010101" pitchFamily="2" charset="-122"/>
                      </a:rPr>
                      <m:t>(</m:t>
                    </m:r>
                    <m:r>
                      <a:rPr lang="en-US" altLang="zh-CN" sz="1200" i="1" kern="100">
                        <a:effectLst/>
                        <a:latin typeface="Cambria Math" panose="02040503050406030204" pitchFamily="18" charset="0"/>
                        <a:ea typeface="等线" panose="02010600030101010101" pitchFamily="2" charset="-122"/>
                      </a:rPr>
                      <m:t>𝑆</m:t>
                    </m:r>
                    <m:r>
                      <a:rPr lang="en-US" altLang="zh-CN" sz="1200" i="1" kern="100">
                        <a:effectLst/>
                        <a:latin typeface="Cambria Math" panose="02040503050406030204" pitchFamily="18" charset="0"/>
                        <a:ea typeface="等线" panose="02010600030101010101" pitchFamily="2" charset="-122"/>
                      </a:rPr>
                      <m:t>,</m:t>
                    </m:r>
                    <m:r>
                      <a:rPr lang="en-US" altLang="zh-CN" sz="1200" i="1" kern="100">
                        <a:effectLst/>
                        <a:latin typeface="Cambria Math" panose="02040503050406030204" pitchFamily="18" charset="0"/>
                        <a:ea typeface="等线" panose="02010600030101010101" pitchFamily="2" charset="-122"/>
                      </a:rPr>
                      <m:t>𝐼𝑄𝑅</m:t>
                    </m:r>
                    <m:r>
                      <a:rPr lang="en-US" altLang="zh-CN" sz="1200" i="1" kern="100">
                        <a:effectLst/>
                        <a:latin typeface="Cambria Math" panose="02040503050406030204" pitchFamily="18" charset="0"/>
                        <a:ea typeface="等线" panose="02010600030101010101" pitchFamily="2" charset="-122"/>
                      </a:rPr>
                      <m:t>/1.34)</m:t>
                    </m:r>
                  </m:oMath>
                </a14:m>
                <a:r>
                  <a:rPr lang="en-US" altLang="zh-CN" sz="1200" kern="100" dirty="0">
                    <a:effectLst/>
                    <a:latin typeface="Times New Roman" panose="02020603050405020304" pitchFamily="18" charset="0"/>
                    <a:ea typeface="等线" panose="02010600030101010101" pitchFamily="2" charset="-122"/>
                  </a:rPr>
                  <a:t>.</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mc:Choice>
        <mc:Fallback xmlns="">
          <p:sp>
            <p:nvSpPr>
              <p:cNvPr id="3" name="备注占位符 2"/>
              <p:cNvSpPr>
                <a:spLocks noGrp="1"/>
              </p:cNvSpPr>
              <p:nvPr>
                <p:ph type="body" idx="1"/>
              </p:nvPr>
            </p:nvSpPr>
            <p:spPr>
              <a:xfrm>
                <a:off x="685800" y="4400550"/>
                <a:ext cx="5486400" cy="3600450"/>
              </a:xfrm>
              <a:prstGeom prst="rect">
                <a:avLst/>
              </a:prstGeom>
            </p:spPr>
            <p:txBody>
              <a:bodyPr/>
              <a:lstStyle/>
              <a:p>
                <a:pPr>
                  <a:lnSpc>
                    <a:spcPct val="150000"/>
                  </a:lnSpc>
                </a:pPr>
                <a:r>
                  <a:rPr lang="en-US" altLang="zh-CN" sz="1200" kern="100" dirty="0">
                    <a:effectLst/>
                    <a:latin typeface="Times New Roman" panose="02020603050405020304" pitchFamily="18" charset="0"/>
                    <a:ea typeface="等线" panose="02010600030101010101" pitchFamily="2" charset="-122"/>
                  </a:rPr>
                  <a:t>Kernel density estimation is used in probability theory to estimate the unknown density function, which belongs to one of the non-parametric test methods. Since the kernel density estimation method does not use prior knowledge about the data distribution, it does not attach any assumptions to the data distribution. The method of studying the characteristics of data distribution from the data sample itself.</a:t>
                </a:r>
                <a:endParaRPr lang="zh-CN" altLang="zh-CN" sz="1200" kern="100" dirty="0">
                  <a:effectLst/>
                  <a:latin typeface="Times New Roman" panose="02020603050405020304" pitchFamily="18" charset="0"/>
                  <a:ea typeface="Times New Roman" panose="02020603050405020304" pitchFamily="18" charset="0"/>
                </a:endParaRPr>
              </a:p>
              <a:p>
                <a:pPr>
                  <a:lnSpc>
                    <a:spcPct val="150000"/>
                  </a:lnSpc>
                </a:pPr>
                <a:r>
                  <a:rPr lang="en-US" altLang="zh-CN" sz="1200" kern="100" dirty="0">
                    <a:effectLst/>
                    <a:latin typeface="Times New Roman" panose="02020603050405020304" pitchFamily="18" charset="0"/>
                    <a:ea typeface="等线" panose="02010600030101010101" pitchFamily="2" charset="-122"/>
                  </a:rPr>
                  <a:t>The ideas of Kernel Density Estimation are generated from histogram. If we draw a histogram, the purpose is to draw a "probability density function", and a histogram essentially thinks that frequency equals probability. But this assumption is not inevitable. The kernel density function is a means of "smoothing". Let </a:t>
                </a:r>
                <a:r>
                  <a:rPr lang="en-US" altLang="zh-CN" sz="1200" i="0" kern="100">
                    <a:effectLst/>
                    <a:latin typeface="Cambria Math" panose="02040503050406030204" pitchFamily="18" charset="0"/>
                    <a:ea typeface="等线" panose="02010600030101010101" pitchFamily="2" charset="-122"/>
                  </a:rPr>
                  <a:t>(𝑥1,𝑥2,…,𝑥𝑛) </a:t>
                </a:r>
                <a:r>
                  <a:rPr lang="en-US" altLang="zh-CN" sz="1200" kern="100" dirty="0">
                    <a:effectLst/>
                    <a:latin typeface="Times New Roman" panose="02020603050405020304" pitchFamily="18" charset="0"/>
                    <a:ea typeface="等线" panose="02010600030101010101" pitchFamily="2" charset="-122"/>
                  </a:rPr>
                  <a:t>be n sample points that are independent and identically distributed, and its probability density function is f, so our estimate: </a:t>
                </a:r>
                <a:r>
                  <a:rPr lang="zh-CN" altLang="zh-CN" sz="1200" i="0" kern="100">
                    <a:effectLst/>
                    <a:latin typeface="Cambria Math" panose="02040503050406030204" pitchFamily="18" charset="0"/>
                  </a:rPr>
                  <a:t>(</a:t>
                </a:r>
                <a:r>
                  <a:rPr lang="en-US" altLang="zh-CN" sz="1200" i="0" kern="100">
                    <a:effectLst/>
                    <a:latin typeface="Cambria Math" panose="02040503050406030204" pitchFamily="18" charset="0"/>
                    <a:ea typeface="等线" panose="02010600030101010101" pitchFamily="2" charset="-122"/>
                  </a:rPr>
                  <a:t>𝑓</a:t>
                </a:r>
                <a:r>
                  <a:rPr lang="zh-CN" altLang="zh-CN" sz="1200" i="0" kern="100">
                    <a:effectLst/>
                    <a:latin typeface="Cambria Math" panose="02040503050406030204" pitchFamily="18" charset="0"/>
                    <a:ea typeface="等线" panose="02010600030101010101" pitchFamily="2" charset="-122"/>
                  </a:rPr>
                  <a:t>_</a:t>
                </a:r>
                <a:r>
                  <a:rPr lang="en-US" altLang="zh-CN" sz="1200" i="0" kern="100">
                    <a:effectLst/>
                    <a:latin typeface="Cambria Math" panose="02040503050406030204" pitchFamily="18" charset="0"/>
                    <a:ea typeface="等线" panose="02010600030101010101" pitchFamily="2" charset="-122"/>
                  </a:rPr>
                  <a:t>ℎ </a:t>
                </a:r>
                <a:r>
                  <a:rPr lang="zh-CN" altLang="zh-CN" sz="1200" i="0" kern="100">
                    <a:effectLst/>
                    <a:latin typeface="Cambria Math" panose="02040503050406030204" pitchFamily="18" charset="0"/>
                    <a:ea typeface="等线" panose="02010600030101010101" pitchFamily="2" charset="-122"/>
                  </a:rPr>
                  <a:t>) ̂</a:t>
                </a:r>
                <a:r>
                  <a:rPr lang="zh-CN" altLang="zh-CN" sz="1200" i="0" kern="100">
                    <a:effectLst/>
                    <a:latin typeface="Cambria Math" panose="02040503050406030204" pitchFamily="18" charset="0"/>
                  </a:rPr>
                  <a:t>(</a:t>
                </a:r>
                <a:r>
                  <a:rPr lang="en-US" altLang="zh-CN" sz="1200" i="0" kern="100">
                    <a:effectLst/>
                    <a:latin typeface="Cambria Math" panose="02040503050406030204" pitchFamily="18" charset="0"/>
                    <a:ea typeface="等线" panose="02010600030101010101" pitchFamily="2" charset="-122"/>
                  </a:rPr>
                  <a:t>𝑥)=1</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𝑛ℎ</a:t>
                </a:r>
                <a:r>
                  <a:rPr lang="zh-CN" altLang="zh-CN" sz="1200" i="0" kern="100">
                    <a:effectLst/>
                    <a:latin typeface="Cambria Math" panose="02040503050406030204" pitchFamily="18" charset="0"/>
                    <a:ea typeface="等线" panose="02010600030101010101" pitchFamily="2" charset="-122"/>
                  </a:rPr>
                  <a:t> </a:t>
                </a:r>
                <a:r>
                  <a:rPr lang="zh-CN" altLang="zh-CN" sz="1200" i="0" kern="100">
                    <a:effectLst/>
                    <a:latin typeface="Cambria Math" panose="02040503050406030204" pitchFamily="18" charset="0"/>
                  </a:rPr>
                  <a:t>∑1</a:t>
                </a:r>
                <a:r>
                  <a:rPr lang="en-US" altLang="zh-CN" sz="1200" i="0" kern="100">
                    <a:effectLst/>
                    <a:latin typeface="Cambria Math" panose="02040503050406030204" pitchFamily="18" charset="0"/>
                  </a:rPr>
                  <a:t>_</a:t>
                </a:r>
                <a:r>
                  <a:rPr lang="zh-CN" altLang="zh-CN" sz="1200" i="0" kern="100">
                    <a:effectLst/>
                    <a:latin typeface="Cambria Math" panose="02040503050406030204" pitchFamily="18" charset="0"/>
                  </a:rPr>
                  <a:t>(</a:t>
                </a:r>
                <a:r>
                  <a:rPr lang="en-US" altLang="zh-CN" sz="1200" i="0" kern="100">
                    <a:effectLst/>
                    <a:latin typeface="Cambria Math" panose="02040503050406030204" pitchFamily="18" charset="0"/>
                    <a:ea typeface="等线" panose="02010600030101010101" pitchFamily="2" charset="-122"/>
                  </a:rPr>
                  <a:t>𝑖=1</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^𝑛▒〖𝐾(</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𝑥−𝑥</a:t>
                </a:r>
                <a:r>
                  <a:rPr lang="zh-CN" altLang="zh-CN" sz="1200" i="0" kern="100">
                    <a:effectLst/>
                    <a:latin typeface="Cambria Math" panose="02040503050406030204" pitchFamily="18" charset="0"/>
                    <a:ea typeface="等线" panose="02010600030101010101" pitchFamily="2" charset="-122"/>
                  </a:rPr>
                  <a:t>_</a:t>
                </a:r>
                <a:r>
                  <a:rPr lang="en-US" altLang="zh-CN" sz="1200" i="0" kern="100">
                    <a:effectLst/>
                    <a:latin typeface="Cambria Math" panose="02040503050406030204" pitchFamily="18" charset="0"/>
                    <a:ea typeface="等线" panose="02010600030101010101" pitchFamily="2" charset="-122"/>
                  </a:rPr>
                  <a:t>𝑖</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ℎ)〗</a:t>
                </a:r>
                <a:r>
                  <a:rPr lang="en-US" altLang="zh-CN" sz="1200" kern="100" dirty="0">
                    <a:effectLst/>
                    <a:latin typeface="Times New Roman" panose="02020603050405020304" pitchFamily="18" charset="0"/>
                    <a:ea typeface="等线" panose="02010600030101010101" pitchFamily="2" charset="-122"/>
                  </a:rPr>
                  <a:t>. Here h is the bandwidth. For Gaussian Kernel, if the distribution is unimodal, we need to set </a:t>
                </a:r>
                <a:r>
                  <a:rPr lang="en-US" altLang="zh-CN" sz="1200" i="0" kern="100">
                    <a:effectLst/>
                    <a:latin typeface="Cambria Math" panose="02040503050406030204" pitchFamily="18" charset="0"/>
                    <a:ea typeface="等线" panose="02010600030101010101" pitchFamily="2" charset="-122"/>
                  </a:rPr>
                  <a:t>ℎ=0.9 min</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S,IQR</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1.34)</a:t>
                </a:r>
                <a:r>
                  <a:rPr lang="zh-CN" altLang="zh-CN" sz="1200" i="0" kern="100">
                    <a:effectLst/>
                    <a:latin typeface="Cambria Math" panose="02040503050406030204" pitchFamily="18" charset="0"/>
                    <a:ea typeface="等线" panose="02010600030101010101" pitchFamily="2" charset="-122"/>
                  </a:rPr>
                  <a:t> </a:t>
                </a:r>
                <a:r>
                  <a:rPr lang="en-US" altLang="zh-CN" sz="1200" i="0" kern="100">
                    <a:effectLst/>
                    <a:latin typeface="Cambria Math" panose="02040503050406030204" pitchFamily="18" charset="0"/>
                    <a:ea typeface="等线" panose="02010600030101010101" pitchFamily="2" charset="-122"/>
                  </a:rPr>
                  <a:t>𝑛</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−1</a:t>
                </a:r>
                <a:r>
                  <a:rPr lang="zh-CN" altLang="zh-CN" sz="1200" i="0" kern="100">
                    <a:effectLst/>
                    <a:latin typeface="Cambria Math" panose="02040503050406030204" pitchFamily="18" charset="0"/>
                    <a:ea typeface="等线" panose="02010600030101010101" pitchFamily="2" charset="-122"/>
                  </a:rPr>
                  <a:t>/</a:t>
                </a:r>
                <a:r>
                  <a:rPr lang="en-US" altLang="zh-CN" sz="1200" i="0" kern="100">
                    <a:effectLst/>
                    <a:latin typeface="Cambria Math" panose="02040503050406030204" pitchFamily="18" charset="0"/>
                    <a:ea typeface="等线" panose="02010600030101010101" pitchFamily="2" charset="-122"/>
                  </a:rPr>
                  <a:t>5</a:t>
                </a:r>
                <a:r>
                  <a:rPr lang="zh-CN" altLang="zh-CN" sz="1200" i="0" kern="100">
                    <a:effectLst/>
                    <a:latin typeface="Cambria Math" panose="02040503050406030204" pitchFamily="18" charset="0"/>
                    <a:ea typeface="等线" panose="02010600030101010101" pitchFamily="2" charset="-122"/>
                  </a:rPr>
                  <a:t>)</a:t>
                </a:r>
                <a:r>
                  <a:rPr lang="en-US" altLang="zh-CN" sz="1200" kern="100" dirty="0">
                    <a:effectLst/>
                    <a:latin typeface="Times New Roman" panose="02020603050405020304" pitchFamily="18" charset="0"/>
                    <a:ea typeface="等线" panose="02010600030101010101" pitchFamily="2" charset="-122"/>
                  </a:rPr>
                  <a:t>. In addition, if the distribution is not unimodal, we need set </a:t>
                </a:r>
                <a:r>
                  <a:rPr lang="en-US" altLang="zh-CN" sz="1200" i="0" kern="100">
                    <a:effectLst/>
                    <a:latin typeface="Cambria Math" panose="02040503050406030204" pitchFamily="18" charset="0"/>
                    <a:ea typeface="等线" panose="02010600030101010101" pitchFamily="2" charset="-122"/>
                  </a:rPr>
                  <a:t>𝜎</a:t>
                </a:r>
                <a:r>
                  <a:rPr lang="zh-CN" altLang="zh-CN" sz="1200" i="0" kern="100">
                    <a:effectLst/>
                    <a:latin typeface="Cambria Math" panose="02040503050406030204" pitchFamily="18" charset="0"/>
                    <a:ea typeface="等线" panose="02010600030101010101" pitchFamily="2" charset="-122"/>
                  </a:rPr>
                  <a:t> ̂</a:t>
                </a:r>
                <a:r>
                  <a:rPr lang="en-US" altLang="zh-CN" sz="1200" i="0" kern="100">
                    <a:effectLst/>
                    <a:latin typeface="Cambria Math" panose="02040503050406030204" pitchFamily="18" charset="0"/>
                    <a:ea typeface="等线" panose="02010600030101010101" pitchFamily="2" charset="-122"/>
                  </a:rPr>
                  <a:t>=min⁡(𝑆,𝐼𝑄𝑅/1.34)</a:t>
                </a:r>
                <a:r>
                  <a:rPr lang="en-US" altLang="zh-CN" sz="1200" kern="100" dirty="0">
                    <a:effectLst/>
                    <a:latin typeface="Times New Roman" panose="02020603050405020304" pitchFamily="18" charset="0"/>
                    <a:ea typeface="等线" panose="02010600030101010101" pitchFamily="2" charset="-122"/>
                  </a:rPr>
                  <a:t>.</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mc:Fallback>
      </mc:AlternateContent>
    </p:spTree>
    <p:extLst>
      <p:ext uri="{BB962C8B-B14F-4D97-AF65-F5344CB8AC3E}">
        <p14:creationId xmlns:p14="http://schemas.microsoft.com/office/powerpoint/2010/main" val="421295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rPr>
              <a:t>The Maximum Likelihood Estimation method to estimate the value of the most likely parameter by finding the maximum likelihood. For calculation, you need you need product the all observed sample. After defining the Likelihood Function, we take the logarithm of likelihood function. Because the monotonicity of the logarithm does not change the monotonicity of the likelihood formula, and both take the maximum value at the same point. Finally, derive the parameters and set the equation to zero to get the estimated value.</a:t>
            </a:r>
            <a:endParaRPr lang="zh-CN" altLang="zh-CN" sz="1200" kern="100" dirty="0">
              <a:effectLst/>
              <a:latin typeface="Times New Roman" panose="02020603050405020304" pitchFamily="18" charset="0"/>
              <a:ea typeface="Times New Roman" panose="02020603050405020304" pitchFamily="18" charset="0"/>
            </a:endParaRPr>
          </a:p>
          <a:p>
            <a:endParaRPr lang="zh-CN" altLang="en-US" dirty="0"/>
          </a:p>
          <a:p>
            <a:endParaRPr lang="zh-CN" altLang="en-US" dirty="0"/>
          </a:p>
        </p:txBody>
      </p:sp>
    </p:spTree>
    <p:extLst>
      <p:ext uri="{BB962C8B-B14F-4D97-AF65-F5344CB8AC3E}">
        <p14:creationId xmlns:p14="http://schemas.microsoft.com/office/powerpoint/2010/main" val="153670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rPr>
                  <a:t>The table conclude the estimate mean and variance by different estimation methods. We round all the information in the table, some estimated parameters may look the same on the graph but they are not. For Bootstrap method, we set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rPr>
                      <m:t>𝐵</m:t>
                    </m:r>
                    <m:r>
                      <a:rPr lang="en-US" altLang="zh-CN" sz="1800" i="1" kern="100">
                        <a:effectLst/>
                        <a:latin typeface="Cambria Math" panose="02040503050406030204" pitchFamily="18" charset="0"/>
                        <a:ea typeface="等线" panose="02010600030101010101" pitchFamily="2" charset="-122"/>
                      </a:rPr>
                      <m:t>=2000</m:t>
                    </m:r>
                  </m:oMath>
                </a14:m>
                <a:r>
                  <a:rPr lang="en-US" altLang="zh-CN" sz="1800" kern="100" dirty="0">
                    <a:effectLst/>
                    <a:latin typeface="Times New Roman" panose="02020603050405020304" pitchFamily="18" charset="0"/>
                    <a:ea typeface="等线" panose="02010600030101010101" pitchFamily="2" charset="-122"/>
                  </a:rPr>
                  <a:t>. Because the bootstrap is randomly selected sample, so each time the estimated value is different. For another sample method,</a:t>
                </a:r>
                <a:r>
                  <a:rPr lang="en-US" altLang="zh-CN" sz="1800" kern="100" dirty="0">
                    <a:effectLst/>
                    <a:latin typeface="Times New Roman" panose="02020603050405020304" pitchFamily="18" charset="0"/>
                    <a:ea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rPr>
                  <a:t>the estimates returned by jackknife each time have little error with the total sample estimates. For most distributions, we assume that they are normal distribution, we use MLE to estimate the parameter. But it is worth nothing that estimated value by MLE is biased.</a:t>
                </a:r>
                <a:r>
                  <a:rPr lang="en-US" altLang="zh-CN" sz="1800" kern="100" dirty="0">
                    <a:effectLst/>
                    <a:latin typeface="Times New Roman" panose="02020603050405020304" pitchFamily="18" charset="0"/>
                    <a:ea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rPr>
                  <a:t>So, a few decimal places will be different from jackknife's result, but the graph doesn't provide enough information to prove it. Meanwhile we use EM algorithm to estimate “citric acid” attributes, the results are similar to the sample method results, indicating that our EM algorithm converges to a good result.</a:t>
                </a:r>
                <a:endParaRPr lang="zh-CN" altLang="zh-CN" sz="1800" kern="100" dirty="0">
                  <a:effectLst/>
                  <a:latin typeface="Times New Roman" panose="02020603050405020304" pitchFamily="18" charset="0"/>
                  <a:ea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rPr>
                  <a:t>The table conclude the estimate mean and variance by different estimation methods. We round all the information in the table, some estimated parameters may look the same on the graph but they are not. For Bootstrap method, we set </a:t>
                </a:r>
                <a:r>
                  <a:rPr lang="en-US" altLang="zh-CN" sz="1800" i="0" kern="100">
                    <a:effectLst/>
                    <a:latin typeface="Cambria Math" panose="02040503050406030204" pitchFamily="18" charset="0"/>
                    <a:ea typeface="等线" panose="02010600030101010101" pitchFamily="2" charset="-122"/>
                  </a:rPr>
                  <a:t>𝐵=2000</a:t>
                </a:r>
                <a:r>
                  <a:rPr lang="en-US" altLang="zh-CN" sz="1800" kern="100" dirty="0">
                    <a:effectLst/>
                    <a:latin typeface="Times New Roman" panose="02020603050405020304" pitchFamily="18" charset="0"/>
                    <a:ea typeface="等线" panose="02010600030101010101" pitchFamily="2" charset="-122"/>
                  </a:rPr>
                  <a:t>. Because the bootstrap is randomly selected sample, so each time the estimated value is different. For another sample method,</a:t>
                </a:r>
                <a:r>
                  <a:rPr lang="en-US" altLang="zh-CN" sz="1800" kern="100" dirty="0">
                    <a:effectLst/>
                    <a:latin typeface="Times New Roman" panose="02020603050405020304" pitchFamily="18" charset="0"/>
                    <a:ea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rPr>
                  <a:t>the estimates returned by jackknife each time have little error with the total sample estimates. For most distributions, we assume that they are normal distribution, we use MLE to estimate the parameter. But it is worth nothing that estimated value by MLE is biased.</a:t>
                </a:r>
                <a:r>
                  <a:rPr lang="en-US" altLang="zh-CN" sz="1800" kern="100" dirty="0">
                    <a:effectLst/>
                    <a:latin typeface="Times New Roman" panose="02020603050405020304" pitchFamily="18" charset="0"/>
                    <a:ea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rPr>
                  <a:t>So, a few decimal places will be different from jackknife's result, but the graph doesn't provide enough information to prove it. Meanwhile we use EM algorithm to estimate “citric acid” attributes, the results are similar to the sample method results, indicating that our EM algorithm converges to a good result.</a:t>
                </a:r>
                <a:endParaRPr lang="zh-CN" altLang="zh-CN" sz="1800" kern="100" dirty="0">
                  <a:effectLst/>
                  <a:latin typeface="Times New Roman" panose="02020603050405020304" pitchFamily="18" charset="0"/>
                  <a:ea typeface="Times New Roman" panose="02020603050405020304" pitchFamily="18" charset="0"/>
                </a:endParaRPr>
              </a:p>
              <a:p>
                <a:endParaRPr lang="zh-CN" altLang="en-US" dirty="0"/>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Then we make a modeling for these data. We conduct the easiest way for linear regression, which is using step function. And the final result can be seen as follows, which is not the main part for us. The result can be used a reference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AB98CAE9-6D11-4527-ADF3-3D5099E025E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mainly focus on using jackknife to select the model. The workflow is to mask one of the data one by one in order. We just select one of the variables each search. For each mask, we use the remaining data for building model. And then use the data being masked to make prediction, and get the error of it.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best variable with the best model has the lowest error square mean.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21826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 result of the power Transformation of the variable and the distribution of the data with quality are important references when we manually filter variables. Apart from select by hand, we also try to use another method.</a:t>
            </a:r>
            <a:endParaRPr lang="zh-CN" altLang="en-US" dirty="0"/>
          </a:p>
        </p:txBody>
      </p:sp>
    </p:spTree>
    <p:extLst>
      <p:ext uri="{BB962C8B-B14F-4D97-AF65-F5344CB8AC3E}">
        <p14:creationId xmlns:p14="http://schemas.microsoft.com/office/powerpoint/2010/main" val="193760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Besides, for every independent variable, we apply the grid search to obtain the most suitable variable with the following models, which is searching one by one with the following form.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After we get the best one, we continuing adding new variable to conduct another operation to find the next variables and the model. The ranking is shown in here, 1 means the linear form and 2 means the quadratic form.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52395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Finally, we get the following variables and the formula which is the best among the model we select. We then draw a graph to have a better view of the performance of the model. We can see that the QQ plot is mostly normal distribution, and the line is almost fit all the points.</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Then we conduct the bootstrap method to get the bias and standard error of the estimator.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use the sample as the original value of the estimator. And we use the bootstrap to generate a lot of samples to build model by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get new estimator. The result is listing here.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48061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F1CB8912-F0BA-4AD8-8415-DA1F26BCB09F}" type="slidenum">
              <a:rPr lang="zh-CN" altLang="en-US" smtClean="0"/>
              <a:t>20</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F1CB8912-F0BA-4AD8-8415-DA1F26BCB09F}"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B29F7401-6E7D-4CE3-89B6-86741D8BF9B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4AC0059-71F0-4354-824B-2FFE6EC8EA2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group project aims to explore the important physical and chemical properties of red wind. Firstly, our red wind data is from Kaggle. Then our dependent variable is quality. The higher the score, the higher the wine quality, the lower the score, the lower the wine quality. In the following data analysis, we set the score &gt;= 7 as good red wine. Scores below 7 are common or poor quality red wine.</a:t>
            </a:r>
            <a:endParaRPr lang="zh-CN" altLang="en-US" dirty="0"/>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AB98CAE9-6D11-4527-ADF3-3D5099E025E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l">
              <a:lnSpc>
                <a:spcPct val="150000"/>
              </a:lnSpc>
            </a:pPr>
            <a:r>
              <a:rPr lang="en-US" altLang="zh-CN" sz="1200" kern="100" dirty="0">
                <a:effectLst/>
                <a:latin typeface="Times New Roman" panose="02020603050405020304" pitchFamily="18" charset="0"/>
                <a:ea typeface="等线" panose="02010600030101010101" pitchFamily="2" charset="-122"/>
              </a:rPr>
              <a:t>Residual Sugar: Important ingredients for flavor balance.  </a:t>
            </a:r>
            <a:r>
              <a:rPr lang="en-US" altLang="zh-CN" sz="1200" dirty="0">
                <a:effectLst/>
                <a:latin typeface="Times New Roman" panose="02020603050405020304" pitchFamily="18" charset="0"/>
                <a:ea typeface="等线" panose="02010600030101010101" pitchFamily="2" charset="-122"/>
              </a:rPr>
              <a:t>Ex: glucose, fructose</a:t>
            </a:r>
          </a:p>
          <a:p>
            <a:pPr algn="l">
              <a:lnSpc>
                <a:spcPct val="150000"/>
              </a:lnSpc>
            </a:pPr>
            <a:r>
              <a:rPr lang="en-US" altLang="zh-CN" sz="1200" dirty="0">
                <a:effectLst/>
                <a:latin typeface="Times New Roman" panose="02020603050405020304" pitchFamily="18" charset="0"/>
                <a:ea typeface="等线" panose="02010600030101010101" pitchFamily="2" charset="-122"/>
              </a:rPr>
              <a:t>Alcohol: Moderate alcohol content to ensure a balanced wine structure</a:t>
            </a:r>
            <a:endParaRPr lang="zh-CN" altLang="en-US" dirty="0"/>
          </a:p>
          <a:p>
            <a:endParaRPr lang="zh-CN" altLang="en-US" dirty="0"/>
          </a:p>
        </p:txBody>
      </p:sp>
    </p:spTree>
    <p:extLst>
      <p:ext uri="{BB962C8B-B14F-4D97-AF65-F5344CB8AC3E}">
        <p14:creationId xmlns:p14="http://schemas.microsoft.com/office/powerpoint/2010/main" val="7606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our group asked two questions. </a:t>
            </a:r>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5939E68-48CC-45C1-A51A-2ED1BA43CFB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Here shows the histogram and kernel density estimates for variables.</a:t>
            </a:r>
          </a:p>
          <a:p>
            <a:r>
              <a:rPr lang="en-US" altLang="zh-CN" dirty="0"/>
              <a:t>For all attributes, we use gaussian kernel to estimate kernel density. </a:t>
            </a:r>
          </a:p>
          <a:p>
            <a:r>
              <a:rPr lang="en-US" altLang="zh-CN" dirty="0"/>
              <a:t>For unimodal distribution,  we set h =</a:t>
            </a:r>
          </a:p>
          <a:p>
            <a:r>
              <a:rPr lang="en-US" altLang="zh-CN" dirty="0"/>
              <a:t>In addition, for not unimodal distribution, we need to set sigma = </a:t>
            </a:r>
          </a:p>
          <a:p>
            <a:endParaRPr lang="zh-CN" altLang="en-US" dirty="0"/>
          </a:p>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EBF8934-6CED-46F5-B7D3-6CA10363127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extLst>
      <p:ext uri="{BB962C8B-B14F-4D97-AF65-F5344CB8AC3E}">
        <p14:creationId xmlns:p14="http://schemas.microsoft.com/office/powerpoint/2010/main" val="1254415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2242873-A156-4BDE-961A-68FA8FEC97BC}" type="datetimeFigureOut">
              <a:rPr lang="zh-CN" altLang="en-US" smtClean="0"/>
              <a:t>2024/1/27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3B3AC21-A730-4102-BE8A-3CEB786CCBC5}"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765755655"/>
          <p:cNvPicPr>
            <a:picLocks noChangeAspect="1"/>
          </p:cNvPicPr>
          <p:nvPr userDrawn="1"/>
        </p:nvPicPr>
        <p:blipFill>
          <a:blip r:embed="rId15" cstate="screen"/>
          <a:stretch>
            <a:fillRect/>
          </a:stretch>
        </p:blipFill>
        <p:spPr>
          <a:xfrm>
            <a:off x="0" y="0"/>
            <a:ext cx="12194540" cy="6858000"/>
          </a:xfrm>
          <a:prstGeom prst="rect">
            <a:avLst/>
          </a:prstGeom>
        </p:spPr>
      </p:pic>
      <p:sp>
        <p:nvSpPr>
          <p:cNvPr id="8" name="矩形 7"/>
          <p:cNvSpPr/>
          <p:nvPr userDrawn="1"/>
        </p:nvSpPr>
        <p:spPr>
          <a:xfrm>
            <a:off x="102553" y="95250"/>
            <a:ext cx="11985625" cy="6667500"/>
          </a:xfrm>
          <a:prstGeom prst="rect">
            <a:avLst/>
          </a:prstGeom>
          <a:solidFill>
            <a:schemeClr val="bg1">
              <a:alpha val="89000"/>
            </a:schemeClr>
          </a:solidFill>
          <a:ln>
            <a:solidFill>
              <a:srgbClr val="662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tags" Target="../tags/tag6.xml"/><Relationship Id="rId7" Type="http://schemas.openxmlformats.org/officeDocument/2006/relationships/notesSlide" Target="../notesSlides/notesSlide21.xml"/><Relationship Id="rId12" Type="http://schemas.openxmlformats.org/officeDocument/2006/relationships/image" Target="../media/image3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xml"/><Relationship Id="rId11" Type="http://schemas.openxmlformats.org/officeDocument/2006/relationships/image" Target="../media/image31.png"/><Relationship Id="rId5" Type="http://schemas.openxmlformats.org/officeDocument/2006/relationships/tags" Target="../tags/tag8.xml"/><Relationship Id="rId10" Type="http://schemas.openxmlformats.org/officeDocument/2006/relationships/image" Target="../media/image30.png"/><Relationship Id="rId4" Type="http://schemas.openxmlformats.org/officeDocument/2006/relationships/tags" Target="../tags/tag7.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2.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11" name="圆角矩形 10"/>
          <p:cNvSpPr/>
          <p:nvPr/>
        </p:nvSpPr>
        <p:spPr>
          <a:xfrm>
            <a:off x="6132195" y="2811780"/>
            <a:ext cx="4705350" cy="1134110"/>
          </a:xfrm>
          <a:prstGeom prst="roundRect">
            <a:avLst>
              <a:gd name="adj" fmla="val 50000"/>
            </a:avLst>
          </a:prstGeom>
          <a:solidFill>
            <a:srgbClr val="662917"/>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endParaRPr>
          </a:p>
        </p:txBody>
      </p:sp>
      <p:sp>
        <p:nvSpPr>
          <p:cNvPr id="12" name="文本框 11"/>
          <p:cNvSpPr txBox="1"/>
          <p:nvPr/>
        </p:nvSpPr>
        <p:spPr>
          <a:xfrm>
            <a:off x="6331902" y="2934335"/>
            <a:ext cx="4305935" cy="922020"/>
          </a:xfrm>
          <a:prstGeom prst="rect">
            <a:avLst/>
          </a:prstGeom>
          <a:noFill/>
          <a:extLst>
            <a:ext uri="{909E8E84-426E-40DD-AFC4-6F175D3DCCD1}">
              <a14:hiddenFill xmlns:a14="http://schemas.microsoft.com/office/drawing/2010/main">
                <a:solidFill>
                  <a:srgbClr val="91A79B"/>
                </a:solidFill>
              </a14:hiddenFill>
            </a:ext>
          </a:extLst>
        </p:spPr>
        <p:txBody>
          <a:bodyPr wrap="square" rtlCol="0">
            <a:spAutoFit/>
          </a:bodyPr>
          <a:lstStyle/>
          <a:p>
            <a:pPr algn="ctr"/>
            <a:r>
              <a:rPr lang="en-US" altLang="zh-CN"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rPr>
              <a:t>Introduction to Statistical Computing (1001) (Dr. Zhijian LI) [Semester 2 of 2021-2022] Computing</a:t>
            </a:r>
            <a:endParaRPr lang="zh-CN" altLang="en-US"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ea"/>
            </a:endParaRPr>
          </a:p>
        </p:txBody>
      </p:sp>
      <p:sp>
        <p:nvSpPr>
          <p:cNvPr id="45" name="文本框 44"/>
          <p:cNvSpPr txBox="1"/>
          <p:nvPr/>
        </p:nvSpPr>
        <p:spPr>
          <a:xfrm>
            <a:off x="5175885" y="873760"/>
            <a:ext cx="6494780" cy="1938020"/>
          </a:xfrm>
          <a:prstGeom prst="rect">
            <a:avLst/>
          </a:prstGeom>
          <a:noFill/>
        </p:spPr>
        <p:txBody>
          <a:bodyPr wrap="square" rtlCol="0">
            <a:spAutoFit/>
          </a:bodyPr>
          <a:lstStyle/>
          <a:p>
            <a:pPr algn="ctr"/>
            <a:r>
              <a:rPr lang="en-US" altLang="zh-CN" sz="6000" dirty="0">
                <a:solidFill>
                  <a:srgbClr val="662917"/>
                </a:solidFill>
                <a:latin typeface="Franklin Gothic Demi" panose="020B0703020102020204" pitchFamily="34" charset="0"/>
                <a:ea typeface="字魂35号-经典雅黑" panose="02000000000000000000" charset="-122"/>
                <a:cs typeface="Arial" panose="020B0604020202020204" pitchFamily="34" charset="0"/>
                <a:sym typeface="+mn-ea"/>
              </a:rPr>
              <a:t>Quality analysis of red wine</a:t>
            </a:r>
            <a:endParaRPr lang="zh-CN" altLang="en-US" sz="6000" dirty="0">
              <a:solidFill>
                <a:srgbClr val="662917"/>
              </a:solidFill>
              <a:latin typeface="Franklin Gothic Demi" panose="020B0703020102020204" pitchFamily="34" charset="0"/>
              <a:ea typeface="字魂35号-经典雅黑" panose="02000000000000000000" charset="-122"/>
              <a:cs typeface="Arial" panose="020B0604020202020204" pitchFamily="34" charset="0"/>
              <a:sym typeface="+mn-ea"/>
            </a:endParaRPr>
          </a:p>
        </p:txBody>
      </p:sp>
      <p:sp>
        <p:nvSpPr>
          <p:cNvPr id="8" name="文本框 7"/>
          <p:cNvSpPr txBox="1"/>
          <p:nvPr/>
        </p:nvSpPr>
        <p:spPr>
          <a:xfrm>
            <a:off x="6664234" y="4279652"/>
            <a:ext cx="4305935" cy="1692771"/>
          </a:xfrm>
          <a:prstGeom prst="rect">
            <a:avLst/>
          </a:prstGeom>
          <a:noFill/>
          <a:extLst>
            <a:ext uri="{909E8E84-426E-40DD-AFC4-6F175D3DCCD1}">
              <a14:hiddenFill xmlns:a14="http://schemas.microsoft.com/office/drawing/2010/main">
                <a:solidFill>
                  <a:srgbClr val="91A79B"/>
                </a:solidFill>
              </a14:hiddenFill>
            </a:ext>
          </a:extLst>
        </p:spPr>
        <p:txBody>
          <a:bodyPr wrap="square" rtlCol="0">
            <a:spAutoFit/>
          </a:bodyPr>
          <a:lstStyle/>
          <a:p>
            <a:r>
              <a:rPr lang="en-US" altLang="zh-CN" sz="32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Group 1</a:t>
            </a:r>
          </a:p>
          <a:p>
            <a:endParaRPr lang="en-US" altLang="zh-CN"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a:p>
            <a:r>
              <a:rPr lang="en-US" altLang="zh-CN"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Andi	1930026063</a:t>
            </a:r>
          </a:p>
          <a:p>
            <a:r>
              <a:rPr lang="en-US" altLang="zh-CN"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David	1930006138</a:t>
            </a:r>
          </a:p>
          <a:p>
            <a:r>
              <a:rPr lang="en-US" altLang="zh-CN"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Justin	1930026081</a:t>
            </a:r>
            <a:endParaRPr lang="zh-CN" altLang="en-US"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par>
                                <p:cTn id="10" presetID="6" presetClass="emph" presetSubtype="0" decel="100000" fill="hold" grpId="1" nodeType="withEffect">
                                  <p:stCondLst>
                                    <p:cond delay="200"/>
                                  </p:stCondLst>
                                  <p:childTnLst>
                                    <p:animScale>
                                      <p:cBhvr>
                                        <p:cTn id="11" dur="250" fill="hold"/>
                                        <p:tgtEl>
                                          <p:spTgt spid="11"/>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11"/>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50" fill="hold"/>
                                        <p:tgtEl>
                                          <p:spTgt spid="12"/>
                                        </p:tgtEl>
                                        <p:attrNameLst>
                                          <p:attrName>ppt_w</p:attrName>
                                        </p:attrNameLst>
                                      </p:cBhvr>
                                      <p:tavLst>
                                        <p:tav tm="0">
                                          <p:val>
                                            <p:fltVal val="0"/>
                                          </p:val>
                                        </p:tav>
                                        <p:tav tm="100000">
                                          <p:val>
                                            <p:strVal val="#ppt_w"/>
                                          </p:val>
                                        </p:tav>
                                      </p:tavLst>
                                    </p:anim>
                                    <p:anim calcmode="lin" valueType="num">
                                      <p:cBhvr>
                                        <p:cTn id="17" dur="250" fill="hold"/>
                                        <p:tgtEl>
                                          <p:spTgt spid="12"/>
                                        </p:tgtEl>
                                        <p:attrNameLst>
                                          <p:attrName>ppt_h</p:attrName>
                                        </p:attrNameLst>
                                      </p:cBhvr>
                                      <p:tavLst>
                                        <p:tav tm="0">
                                          <p:val>
                                            <p:fltVal val="0"/>
                                          </p:val>
                                        </p:tav>
                                        <p:tav tm="100000">
                                          <p:val>
                                            <p:strVal val="#ppt_h"/>
                                          </p:val>
                                        </p:tav>
                                      </p:tavLst>
                                    </p:anim>
                                    <p:animEffect transition="in" filter="fade">
                                      <p:cBhvr>
                                        <p:cTn id="18" dur="250"/>
                                        <p:tgtEl>
                                          <p:spTgt spid="12"/>
                                        </p:tgtEl>
                                      </p:cBhvr>
                                    </p:animEffect>
                                  </p:childTnLst>
                                </p:cTn>
                              </p:par>
                              <p:par>
                                <p:cTn id="19" presetID="42" presetClass="entr" presetSubtype="0" fill="hold" grpId="0" nodeType="withEffect">
                                  <p:stCondLst>
                                    <p:cond delay="4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600"/>
                                        <p:tgtEl>
                                          <p:spTgt spid="45"/>
                                        </p:tgtEl>
                                      </p:cBhvr>
                                    </p:animEffect>
                                    <p:anim calcmode="lin" valueType="num">
                                      <p:cBhvr>
                                        <p:cTn id="22" dur="600" fill="hold"/>
                                        <p:tgtEl>
                                          <p:spTgt spid="45"/>
                                        </p:tgtEl>
                                        <p:attrNameLst>
                                          <p:attrName>ppt_x</p:attrName>
                                        </p:attrNameLst>
                                      </p:cBhvr>
                                      <p:tavLst>
                                        <p:tav tm="0">
                                          <p:val>
                                            <p:strVal val="#ppt_x"/>
                                          </p:val>
                                        </p:tav>
                                        <p:tav tm="100000">
                                          <p:val>
                                            <p:strVal val="#ppt_x"/>
                                          </p:val>
                                        </p:tav>
                                      </p:tavLst>
                                    </p:anim>
                                    <p:anim calcmode="lin" valueType="num">
                                      <p:cBhvr>
                                        <p:cTn id="23" dur="600" fill="hold"/>
                                        <p:tgtEl>
                                          <p:spTgt spid="45"/>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400"/>
                                  </p:stCondLst>
                                  <p:childTnLst>
                                    <p:set>
                                      <p:cBhvr>
                                        <p:cTn id="25" dur="1" fill="hold">
                                          <p:stCondLst>
                                            <p:cond delay="0"/>
                                          </p:stCondLst>
                                        </p:cTn>
                                        <p:tgtEl>
                                          <p:spTgt spid="8"/>
                                        </p:tgtEl>
                                        <p:attrNameLst>
                                          <p:attrName>style.visibility</p:attrName>
                                        </p:attrNameLst>
                                      </p:cBhvr>
                                      <p:to>
                                        <p:strVal val="visible"/>
                                      </p:to>
                                    </p:set>
                                    <p:anim calcmode="lin" valueType="num">
                                      <p:cBhvr>
                                        <p:cTn id="26" dur="250" fill="hold"/>
                                        <p:tgtEl>
                                          <p:spTgt spid="8"/>
                                        </p:tgtEl>
                                        <p:attrNameLst>
                                          <p:attrName>ppt_w</p:attrName>
                                        </p:attrNameLst>
                                      </p:cBhvr>
                                      <p:tavLst>
                                        <p:tav tm="0">
                                          <p:val>
                                            <p:fltVal val="0"/>
                                          </p:val>
                                        </p:tav>
                                        <p:tav tm="100000">
                                          <p:val>
                                            <p:strVal val="#ppt_w"/>
                                          </p:val>
                                        </p:tav>
                                      </p:tavLst>
                                    </p:anim>
                                    <p:anim calcmode="lin" valueType="num">
                                      <p:cBhvr>
                                        <p:cTn id="27" dur="250" fill="hold"/>
                                        <p:tgtEl>
                                          <p:spTgt spid="8"/>
                                        </p:tgtEl>
                                        <p:attrNameLst>
                                          <p:attrName>ppt_h</p:attrName>
                                        </p:attrNameLst>
                                      </p:cBhvr>
                                      <p:tavLst>
                                        <p:tav tm="0">
                                          <p:val>
                                            <p:fltVal val="0"/>
                                          </p:val>
                                        </p:tav>
                                        <p:tav tm="100000">
                                          <p:val>
                                            <p:strVal val="#ppt_h"/>
                                          </p:val>
                                        </p:tav>
                                      </p:tavLst>
                                    </p:anim>
                                    <p:animEffect transition="in" filter="fade">
                                      <p:cBhvr>
                                        <p:cTn id="28" dur="250"/>
                                        <p:tgtEl>
                                          <p:spTgt spid="8"/>
                                        </p:tgtEl>
                                      </p:cBhvr>
                                    </p:animEffect>
                                  </p:childTnLst>
                                </p:cTn>
                              </p:par>
                              <p:par>
                                <p:cTn id="29" presetID="6" presetClass="emph" presetSubtype="0" decel="100000" fill="hold" grpId="1" nodeType="withEffect">
                                  <p:stCondLst>
                                    <p:cond delay="600"/>
                                  </p:stCondLst>
                                  <p:childTnLst>
                                    <p:animScale>
                                      <p:cBhvr>
                                        <p:cTn id="30" dur="250" fill="hold"/>
                                        <p:tgtEl>
                                          <p:spTgt spid="8"/>
                                        </p:tgtEl>
                                      </p:cBhvr>
                                      <p:by x="120000" y="120000"/>
                                    </p:animScale>
                                  </p:childTnLst>
                                </p:cTn>
                              </p:par>
                              <p:par>
                                <p:cTn id="31" presetID="6" presetClass="emph" presetSubtype="0" decel="100000" fill="hold" grpId="2" nodeType="withEffect">
                                  <p:stCondLst>
                                    <p:cond delay="800"/>
                                  </p:stCondLst>
                                  <p:childTnLst>
                                    <p:animScale>
                                      <p:cBhvr>
                                        <p:cTn id="32" dur="250" fill="hold"/>
                                        <p:tgtEl>
                                          <p:spTgt spid="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P spid="11" grpId="2" bldLvl="0" animBg="1"/>
      <p:bldP spid="12" grpId="0" bldLvl="0" animBg="1"/>
      <p:bldP spid="45" grpId="0"/>
      <p:bldP spid="8" grpId="0" bldLvl="0"/>
      <p:bldP spid="8" grpId="1" bldLvl="0"/>
      <p:bldP spid="8" grpId="2"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890905" y="40259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Kernel Density Estimation</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175" r="2779"/>
          <a:stretch>
            <a:fillRect/>
          </a:stretch>
        </p:blipFill>
        <p:spPr>
          <a:xfrm>
            <a:off x="320040" y="1393870"/>
            <a:ext cx="11284029" cy="42231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890905" y="40259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Maximum likelihood Estimation</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7029" b="6440"/>
          <a:stretch>
            <a:fillRect/>
          </a:stretch>
        </p:blipFill>
        <p:spPr>
          <a:xfrm>
            <a:off x="4358005" y="864255"/>
            <a:ext cx="3848736" cy="5539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кругленный прямоугольник 8"/>
          <p:cNvSpPr/>
          <p:nvPr/>
        </p:nvSpPr>
        <p:spPr>
          <a:xfrm>
            <a:off x="9039189" y="349584"/>
            <a:ext cx="1118711" cy="558800"/>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1218565" y="414768"/>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Estimate mean and variance</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graphicFrame>
        <p:nvGraphicFramePr>
          <p:cNvPr id="2" name="表格 1"/>
          <p:cNvGraphicFramePr>
            <a:graphicFrameLocks noGrp="1"/>
          </p:cNvGraphicFramePr>
          <p:nvPr/>
        </p:nvGraphicFramePr>
        <p:xfrm>
          <a:off x="668337" y="1404906"/>
          <a:ext cx="10345420" cy="4553934"/>
        </p:xfrm>
        <a:graphic>
          <a:graphicData uri="http://schemas.openxmlformats.org/drawingml/2006/table">
            <a:tbl>
              <a:tblPr firstRow="1" firstCol="1" bandRow="1">
                <a:tableStyleId>{5C22544A-7EE6-4342-B048-85BDC9FD1C3A}</a:tableStyleId>
              </a:tblPr>
              <a:tblGrid>
                <a:gridCol w="2088767">
                  <a:extLst>
                    <a:ext uri="{9D8B030D-6E8A-4147-A177-3AD203B41FA5}">
                      <a16:colId xmlns:a16="http://schemas.microsoft.com/office/drawing/2014/main" val="20000"/>
                    </a:ext>
                  </a:extLst>
                </a:gridCol>
                <a:gridCol w="2043431">
                  <a:extLst>
                    <a:ext uri="{9D8B030D-6E8A-4147-A177-3AD203B41FA5}">
                      <a16:colId xmlns:a16="http://schemas.microsoft.com/office/drawing/2014/main" val="20001"/>
                    </a:ext>
                  </a:extLst>
                </a:gridCol>
                <a:gridCol w="2138525">
                  <a:extLst>
                    <a:ext uri="{9D8B030D-6E8A-4147-A177-3AD203B41FA5}">
                      <a16:colId xmlns:a16="http://schemas.microsoft.com/office/drawing/2014/main" val="20002"/>
                    </a:ext>
                  </a:extLst>
                </a:gridCol>
                <a:gridCol w="2037901">
                  <a:extLst>
                    <a:ext uri="{9D8B030D-6E8A-4147-A177-3AD203B41FA5}">
                      <a16:colId xmlns:a16="http://schemas.microsoft.com/office/drawing/2014/main" val="20003"/>
                    </a:ext>
                  </a:extLst>
                </a:gridCol>
                <a:gridCol w="2036796">
                  <a:extLst>
                    <a:ext uri="{9D8B030D-6E8A-4147-A177-3AD203B41FA5}">
                      <a16:colId xmlns:a16="http://schemas.microsoft.com/office/drawing/2014/main" val="20004"/>
                    </a:ext>
                  </a:extLst>
                </a:gridCol>
              </a:tblGrid>
              <a:tr h="566384">
                <a:tc>
                  <a:txBody>
                    <a:bodyPr/>
                    <a:lstStyle/>
                    <a:p>
                      <a:pPr algn="ctr">
                        <a:lnSpc>
                          <a:spcPct val="150000"/>
                        </a:lnSpc>
                      </a:pPr>
                      <a:r>
                        <a:rPr lang="en-US" sz="1600" kern="100" dirty="0">
                          <a:effectLst/>
                        </a:rPr>
                        <a:t>Attributes</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Jackknife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Bootstrap</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MLE</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Sample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66384">
                <a:tc>
                  <a:txBody>
                    <a:bodyPr/>
                    <a:lstStyle/>
                    <a:p>
                      <a:pPr algn="ctr">
                        <a:lnSpc>
                          <a:spcPct val="150000"/>
                        </a:lnSpc>
                      </a:pPr>
                      <a:r>
                        <a:rPr lang="en-US" sz="1600" kern="100" dirty="0">
                          <a:effectLst/>
                        </a:rPr>
                        <a:t>Fixed acid</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(8.32,3.03)</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(8.27,3.02)</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(8.32,3.03)</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(8.32,3.03)</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66384">
                <a:tc>
                  <a:txBody>
                    <a:bodyPr/>
                    <a:lstStyle/>
                    <a:p>
                      <a:pPr algn="ctr">
                        <a:lnSpc>
                          <a:spcPct val="150000"/>
                        </a:lnSpc>
                      </a:pPr>
                      <a:r>
                        <a:rPr lang="en-US" sz="1600" kern="100">
                          <a:effectLst/>
                        </a:rPr>
                        <a:t>Citric acid</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(0.27,0.038)</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(0.27,0.039)</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(0.27,0.038)</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(0.27,0.038)</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66384">
                <a:tc>
                  <a:txBody>
                    <a:bodyPr/>
                    <a:lstStyle/>
                    <a:p>
                      <a:pPr algn="ctr">
                        <a:lnSpc>
                          <a:spcPct val="150000"/>
                        </a:lnSpc>
                      </a:pPr>
                      <a:r>
                        <a:rPr lang="en-US" sz="1600" kern="100">
                          <a:effectLst/>
                        </a:rPr>
                        <a:t>density</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(0.997,3.56e-6)</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(0.997,3.50e-6)</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(0.997,3.56e-6)</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(0.997,3.56e-6)</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566384">
                <a:tc>
                  <a:txBody>
                    <a:bodyPr/>
                    <a:lstStyle/>
                    <a:p>
                      <a:pPr algn="ctr">
                        <a:lnSpc>
                          <a:spcPct val="150000"/>
                        </a:lnSpc>
                      </a:pPr>
                      <a:r>
                        <a:rPr lang="en-US" sz="1600" kern="100">
                          <a:effectLst/>
                        </a:rPr>
                        <a:t>Residual sugar</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(2.54,1.99)</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(2.54,2.13)</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(2.54,1.99)</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(2.54,1.99)</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566384">
                <a:tc>
                  <a:txBody>
                    <a:bodyPr/>
                    <a:lstStyle/>
                    <a:p>
                      <a:pPr algn="ctr">
                        <a:lnSpc>
                          <a:spcPct val="150000"/>
                        </a:lnSpc>
                      </a:pPr>
                      <a:r>
                        <a:rPr lang="en-US" sz="1600" kern="100" dirty="0">
                          <a:effectLst/>
                        </a:rPr>
                        <a:t>alcohol</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(10.42,1.14)</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(10.42,1.08)</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(10.42,1.13)</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(10.42,1.14)</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566384">
                <a:tc>
                  <a:txBody>
                    <a:bodyPr/>
                    <a:lstStyle/>
                    <a:p>
                      <a:pPr algn="ctr">
                        <a:lnSpc>
                          <a:spcPct val="150000"/>
                        </a:lnSpc>
                      </a:pPr>
                      <a:r>
                        <a:rPr lang="en-US" sz="1600" kern="100">
                          <a:effectLst/>
                        </a:rPr>
                        <a:t>Volatile acid</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(0.528,0.032)</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(0.523,0.032)</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(0.528,0.032)</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(0.528,0.032)</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589246">
                <a:tc>
                  <a:txBody>
                    <a:bodyPr/>
                    <a:lstStyle/>
                    <a:p>
                      <a:pPr algn="ctr">
                        <a:lnSpc>
                          <a:spcPct val="150000"/>
                        </a:lnSpc>
                      </a:pPr>
                      <a:r>
                        <a:rPr lang="en-US" sz="1600" kern="100">
                          <a:effectLst/>
                        </a:rPr>
                        <a:t>pH</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(3.311,0.024)</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a:effectLst/>
                        </a:rPr>
                        <a:t>(3.317,0.023)</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(3.311,0.024))</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1600" kern="100" dirty="0">
                          <a:effectLst/>
                        </a:rPr>
                        <a:t>(3.311,0.024))</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
        <p:nvSpPr>
          <p:cNvPr id="5" name="文本框 4"/>
          <p:cNvSpPr txBox="1"/>
          <p:nvPr/>
        </p:nvSpPr>
        <p:spPr>
          <a:xfrm>
            <a:off x="9008061" y="414768"/>
            <a:ext cx="118096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kern="100" dirty="0">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EM</a:t>
            </a:r>
            <a:endParaRPr kumimoji="0" lang="zh-CN" altLang="en-US" sz="32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 name="圆: 空心 5"/>
          <p:cNvSpPr/>
          <p:nvPr/>
        </p:nvSpPr>
        <p:spPr>
          <a:xfrm>
            <a:off x="7157539" y="2576285"/>
            <a:ext cx="1652633" cy="558800"/>
          </a:xfrm>
          <a:prstGeom prst="donut">
            <a:avLst>
              <a:gd name="adj" fmla="val 128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a:endCxn id="5" idx="2"/>
          </p:cNvCxnSpPr>
          <p:nvPr/>
        </p:nvCxnSpPr>
        <p:spPr>
          <a:xfrm flipV="1">
            <a:off x="8062686" y="937988"/>
            <a:ext cx="1535859" cy="16382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6571960" y="2908255"/>
            <a:ext cx="4564126" cy="923330"/>
          </a:xfrm>
          <a:prstGeom prst="rect">
            <a:avLst/>
          </a:prstGeom>
          <a:noFill/>
        </p:spPr>
        <p:txBody>
          <a:bodyPr wrap="square" rtlCol="0">
            <a:spAutoFit/>
          </a:bodyPr>
          <a:lstStyle/>
          <a:p>
            <a:r>
              <a:rPr lang="en-US" altLang="zh-CN"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3. Modeling</a:t>
            </a:r>
            <a:endParaRPr lang="zh-CN" altLang="en-US"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035284" y="313690"/>
            <a:ext cx="5182636"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Linear model building</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sp>
        <p:nvSpPr>
          <p:cNvPr id="6"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63" name="Скругленный прямоугольник 8"/>
          <p:cNvSpPr/>
          <p:nvPr/>
        </p:nvSpPr>
        <p:spPr>
          <a:xfrm>
            <a:off x="901700" y="1263058"/>
            <a:ext cx="2383609" cy="4787733"/>
          </a:xfrm>
          <a:prstGeom prst="roundRect">
            <a:avLst/>
          </a:prstGeom>
          <a:solidFill>
            <a:schemeClr val="tx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109" name="文本框 108"/>
          <p:cNvSpPr txBox="1"/>
          <p:nvPr/>
        </p:nvSpPr>
        <p:spPr>
          <a:xfrm>
            <a:off x="967268" y="3343062"/>
            <a:ext cx="2154500" cy="523220"/>
          </a:xfrm>
          <a:prstGeom prst="rect">
            <a:avLst/>
          </a:prstGeom>
          <a:noFill/>
        </p:spPr>
        <p:txBody>
          <a:bodyPr wrap="square">
            <a:spAutoFit/>
          </a:bodyPr>
          <a:lstStyle/>
          <a:p>
            <a:pPr algn="ctr"/>
            <a:r>
              <a:rPr lang="en-US" altLang="zh-CN" sz="28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Step</a:t>
            </a:r>
            <a:endParaRPr lang="zh-CN" altLang="en-US" sz="28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3" name="图片 2"/>
          <p:cNvPicPr>
            <a:picLocks noChangeAspect="1"/>
          </p:cNvPicPr>
          <p:nvPr/>
        </p:nvPicPr>
        <p:blipFill>
          <a:blip r:embed="rId4"/>
          <a:stretch>
            <a:fillRect/>
          </a:stretch>
        </p:blipFill>
        <p:spPr>
          <a:xfrm>
            <a:off x="3670917" y="1210805"/>
            <a:ext cx="7665829" cy="4787733"/>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кругленный прямоугольник 8"/>
          <p:cNvSpPr/>
          <p:nvPr/>
        </p:nvSpPr>
        <p:spPr>
          <a:xfrm>
            <a:off x="901700" y="1263058"/>
            <a:ext cx="2383609" cy="4787733"/>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4" name="文本框 3"/>
          <p:cNvSpPr txBox="1"/>
          <p:nvPr/>
        </p:nvSpPr>
        <p:spPr>
          <a:xfrm>
            <a:off x="1016254" y="2748983"/>
            <a:ext cx="2154500" cy="1815882"/>
          </a:xfrm>
          <a:prstGeom prst="rect">
            <a:avLst/>
          </a:prstGeom>
          <a:noFill/>
        </p:spPr>
        <p:txBody>
          <a:bodyPr wrap="square">
            <a:spAutoFit/>
          </a:bodyPr>
          <a:lstStyle/>
          <a:p>
            <a:pPr algn="ctr"/>
            <a:r>
              <a:rPr lang="en-US" altLang="zh-CN"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Model selection by Jackknife</a:t>
            </a:r>
            <a:endParaRPr lang="zh-CN" altLang="en-US"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5" name="文本框 4"/>
          <p:cNvSpPr txBox="1"/>
          <p:nvPr/>
        </p:nvSpPr>
        <p:spPr>
          <a:xfrm>
            <a:off x="1035284" y="359410"/>
            <a:ext cx="6043706"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Model selection by Jackknife</a:t>
            </a:r>
          </a:p>
        </p:txBody>
      </p:sp>
      <p:sp>
        <p:nvSpPr>
          <p:cNvPr id="6"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mc:AlternateContent xmlns:mc="http://schemas.openxmlformats.org/markup-compatibility/2006" xmlns:a14="http://schemas.microsoft.com/office/drawing/2010/main">
        <mc:Choice Requires="a14">
          <p:sp>
            <p:nvSpPr>
              <p:cNvPr id="9" name="文本框 8"/>
              <p:cNvSpPr txBox="1"/>
              <p:nvPr/>
            </p:nvSpPr>
            <p:spPr>
              <a:xfrm>
                <a:off x="5554581" y="1243965"/>
                <a:ext cx="387941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𝜀</m:t>
                      </m:r>
                    </m:oMath>
                  </m:oMathPara>
                </a14:m>
                <a:endParaRPr lang="zh-CN" altLang="en-US" sz="2800" dirty="0">
                  <a:latin typeface="Abadi" panose="020B060402010402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54581" y="1243965"/>
                <a:ext cx="3879416" cy="523220"/>
              </a:xfrm>
              <a:prstGeom prst="rect">
                <a:avLst/>
              </a:prstGeom>
              <a:blipFill rotWithShape="1">
                <a:blip r:embed="rId3"/>
                <a:stretch>
                  <a:fillRect l="-6" r="11" b="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039392" y="1725420"/>
                <a:ext cx="40501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2</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𝑋</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𝜀</m:t>
                      </m:r>
                    </m:oMath>
                  </m:oMathPara>
                </a14:m>
                <a:endParaRPr lang="zh-CN" altLang="en-US" sz="2800" dirty="0">
                  <a:latin typeface="Abadi" panose="020B0604020104020204" pitchFamily="34"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39392" y="1725420"/>
                <a:ext cx="4050130" cy="523220"/>
              </a:xfrm>
              <a:prstGeom prst="rect">
                <a:avLst/>
              </a:prstGeom>
              <a:blipFill rotWithShape="1">
                <a:blip r:embed="rId4"/>
                <a:stretch>
                  <a:fillRect l="-13" t="-24" b="20"/>
                </a:stretch>
              </a:blipFill>
            </p:spPr>
            <p:txBody>
              <a:bodyPr/>
              <a:lstStyle/>
              <a:p>
                <a:r>
                  <a:rPr lang="zh-CN" altLang="en-US">
                    <a:noFill/>
                  </a:rPr>
                  <a:t> </a:t>
                </a:r>
              </a:p>
            </p:txBody>
          </p:sp>
        </mc:Fallback>
      </mc:AlternateContent>
      <p:sp>
        <p:nvSpPr>
          <p:cNvPr id="11" name="文本框 10"/>
          <p:cNvSpPr txBox="1"/>
          <p:nvPr/>
        </p:nvSpPr>
        <p:spPr>
          <a:xfrm>
            <a:off x="3674444" y="1230185"/>
            <a:ext cx="2658745" cy="521970"/>
          </a:xfrm>
          <a:prstGeom prst="rect">
            <a:avLst/>
          </a:prstGeom>
          <a:noFill/>
        </p:spPr>
        <p:txBody>
          <a:bodyPr wrap="square" rtlCol="0">
            <a:spAutoFit/>
          </a:bodyPr>
          <a:lstStyle/>
          <a:p>
            <a:r>
              <a:rPr lang="en-US" altLang="zh-CN" sz="2800" dirty="0">
                <a:latin typeface="Abadi" panose="020B0604020104020204" pitchFamily="34" charset="0"/>
              </a:rPr>
              <a:t>1. Linear:</a:t>
            </a:r>
            <a:endParaRPr lang="zh-CN" altLang="en-US" sz="2800" dirty="0">
              <a:latin typeface="Abadi" panose="020B0604020104020204" pitchFamily="34" charset="0"/>
            </a:endParaRPr>
          </a:p>
        </p:txBody>
      </p:sp>
      <p:sp>
        <p:nvSpPr>
          <p:cNvPr id="12" name="文本框 11"/>
          <p:cNvSpPr txBox="1"/>
          <p:nvPr/>
        </p:nvSpPr>
        <p:spPr>
          <a:xfrm>
            <a:off x="3679200" y="1778858"/>
            <a:ext cx="3399790" cy="521970"/>
          </a:xfrm>
          <a:prstGeom prst="rect">
            <a:avLst/>
          </a:prstGeom>
          <a:noFill/>
        </p:spPr>
        <p:txBody>
          <a:bodyPr wrap="square" rtlCol="0">
            <a:spAutoFit/>
          </a:bodyPr>
          <a:lstStyle/>
          <a:p>
            <a:r>
              <a:rPr lang="en-US" altLang="zh-CN" sz="2800" dirty="0">
                <a:latin typeface="Abadi" panose="020B0604020104020204" pitchFamily="34" charset="0"/>
              </a:rPr>
              <a:t>2. Quadratic:</a:t>
            </a:r>
            <a:endParaRPr lang="zh-CN" altLang="en-US" sz="2800" dirty="0">
              <a:latin typeface="Abadi" panose="020B0604020104020204" pitchFamily="34" charset="0"/>
            </a:endParaRPr>
          </a:p>
        </p:txBody>
      </p:sp>
      <p:graphicFrame>
        <p:nvGraphicFramePr>
          <p:cNvPr id="13" name="表格 13"/>
          <p:cNvGraphicFramePr>
            <a:graphicFrameLocks noGrp="1"/>
          </p:cNvGraphicFramePr>
          <p:nvPr/>
        </p:nvGraphicFramePr>
        <p:xfrm>
          <a:off x="8942880" y="3047659"/>
          <a:ext cx="476250" cy="3237060"/>
        </p:xfrm>
        <a:graphic>
          <a:graphicData uri="http://schemas.openxmlformats.org/drawingml/2006/table">
            <a:tbl>
              <a:tblPr bandRow="1">
                <a:tableStyleId>{5C22544A-7EE6-4342-B048-85BDC9FD1C3A}</a:tableStyleId>
              </a:tblPr>
              <a:tblGrid>
                <a:gridCol w="476250">
                  <a:extLst>
                    <a:ext uri="{9D8B030D-6E8A-4147-A177-3AD203B41FA5}">
                      <a16:colId xmlns:a16="http://schemas.microsoft.com/office/drawing/2014/main" val="20000"/>
                    </a:ext>
                  </a:extLst>
                </a:gridCol>
              </a:tblGrid>
              <a:tr h="539510">
                <a:tc>
                  <a:txBody>
                    <a:bodyPr/>
                    <a:lstStyle/>
                    <a:p>
                      <a:pPr algn="ctr"/>
                      <a:r>
                        <a:rPr lang="en-US" altLang="zh-CN" b="1" dirty="0">
                          <a:solidFill>
                            <a:schemeClr val="bg1"/>
                          </a:solidFill>
                        </a:rPr>
                        <a:t>X</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X</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X</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X</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X</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表格 13"/>
          <p:cNvGraphicFramePr>
            <a:graphicFrameLocks noGrp="1"/>
          </p:cNvGraphicFramePr>
          <p:nvPr/>
        </p:nvGraphicFramePr>
        <p:xfrm>
          <a:off x="5369445" y="3047659"/>
          <a:ext cx="476250" cy="3237060"/>
        </p:xfrm>
        <a:graphic>
          <a:graphicData uri="http://schemas.openxmlformats.org/drawingml/2006/table">
            <a:tbl>
              <a:tblPr bandRow="1">
                <a:tableStyleId>{5C22544A-7EE6-4342-B048-85BDC9FD1C3A}</a:tableStyleId>
              </a:tblPr>
              <a:tblGrid>
                <a:gridCol w="476250">
                  <a:extLst>
                    <a:ext uri="{9D8B030D-6E8A-4147-A177-3AD203B41FA5}">
                      <a16:colId xmlns:a16="http://schemas.microsoft.com/office/drawing/2014/main" val="20000"/>
                    </a:ext>
                  </a:extLst>
                </a:gridCol>
              </a:tblGrid>
              <a:tr h="539510">
                <a:tc>
                  <a:txBody>
                    <a:bodyPr/>
                    <a:lstStyle/>
                    <a:p>
                      <a:pPr algn="ctr"/>
                      <a:r>
                        <a:rPr lang="en-US" altLang="zh-CN" b="1" dirty="0">
                          <a:solidFill>
                            <a:schemeClr val="tx1"/>
                          </a:solidFill>
                        </a:rPr>
                        <a:t>X</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X</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X</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X</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extLst>
                  <a:ext uri="{0D108BD9-81ED-4DB2-BD59-A6C34878D82A}">
                    <a16:rowId xmlns:a16="http://schemas.microsoft.com/office/drawing/2014/main" val="10003"/>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X</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16" name="直接连接符 15"/>
          <p:cNvCxnSpPr>
            <a:endCxn id="33" idx="1"/>
          </p:cNvCxnSpPr>
          <p:nvPr/>
        </p:nvCxnSpPr>
        <p:spPr>
          <a:xfrm>
            <a:off x="6333189" y="3368534"/>
            <a:ext cx="745801" cy="1396385"/>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3883623" y="4104918"/>
            <a:ext cx="1508099" cy="1015663"/>
          </a:xfrm>
          <a:prstGeom prst="rect">
            <a:avLst/>
          </a:prstGeom>
          <a:noFill/>
        </p:spPr>
        <p:txBody>
          <a:bodyPr wrap="square" rtlCol="0">
            <a:spAutoFit/>
          </a:bodyPr>
          <a:lstStyle/>
          <a:p>
            <a:r>
              <a:rPr lang="en-US" altLang="zh-CN" sz="2000" dirty="0">
                <a:latin typeface="Abadi" panose="020B0604020104020204" pitchFamily="34" charset="0"/>
              </a:rPr>
              <a:t>Grid search</a:t>
            </a:r>
          </a:p>
          <a:p>
            <a:r>
              <a:rPr lang="en-US" altLang="zh-CN" sz="2000" dirty="0">
                <a:latin typeface="Abadi" panose="020B0604020104020204" pitchFamily="34" charset="0"/>
              </a:rPr>
              <a:t>for each column</a:t>
            </a:r>
            <a:endParaRPr lang="zh-CN" altLang="en-US" sz="2000" dirty="0">
              <a:latin typeface="Abadi" panose="020B0604020104020204" pitchFamily="34" charset="0"/>
            </a:endParaRPr>
          </a:p>
        </p:txBody>
      </p:sp>
      <p:graphicFrame>
        <p:nvGraphicFramePr>
          <p:cNvPr id="20" name="表格 19"/>
          <p:cNvGraphicFramePr>
            <a:graphicFrameLocks noGrp="1"/>
          </p:cNvGraphicFramePr>
          <p:nvPr/>
        </p:nvGraphicFramePr>
        <p:xfrm>
          <a:off x="5856939" y="3050795"/>
          <a:ext cx="476250" cy="3237060"/>
        </p:xfrm>
        <a:graphic>
          <a:graphicData uri="http://schemas.openxmlformats.org/drawingml/2006/table">
            <a:tbl>
              <a:tblPr bandRow="1">
                <a:tableStyleId>{5C22544A-7EE6-4342-B048-85BDC9FD1C3A}</a:tableStyleId>
              </a:tblPr>
              <a:tblGrid>
                <a:gridCol w="476250">
                  <a:extLst>
                    <a:ext uri="{9D8B030D-6E8A-4147-A177-3AD203B41FA5}">
                      <a16:colId xmlns:a16="http://schemas.microsoft.com/office/drawing/2014/main" val="20000"/>
                    </a:ext>
                  </a:extLst>
                </a:gridCol>
              </a:tblGrid>
              <a:tr h="539510">
                <a:tc>
                  <a:txBody>
                    <a:bodyPr/>
                    <a:lstStyle/>
                    <a:p>
                      <a:pPr algn="ctr"/>
                      <a:r>
                        <a:rPr lang="en-US" altLang="zh-CN" b="1" dirty="0">
                          <a:solidFill>
                            <a:schemeClr val="tx1"/>
                          </a:solidFill>
                        </a:rPr>
                        <a:t>Y</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Y</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Y</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Y</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extLst>
                  <a:ext uri="{0D108BD9-81ED-4DB2-BD59-A6C34878D82A}">
                    <a16:rowId xmlns:a16="http://schemas.microsoft.com/office/drawing/2014/main" val="10003"/>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Y</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21" name="直接连接符 20"/>
          <p:cNvCxnSpPr>
            <a:endCxn id="33" idx="1"/>
          </p:cNvCxnSpPr>
          <p:nvPr/>
        </p:nvCxnSpPr>
        <p:spPr>
          <a:xfrm>
            <a:off x="6333189" y="3895725"/>
            <a:ext cx="745801" cy="869194"/>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a:endCxn id="33" idx="1"/>
          </p:cNvCxnSpPr>
          <p:nvPr/>
        </p:nvCxnSpPr>
        <p:spPr>
          <a:xfrm>
            <a:off x="6333189" y="4410075"/>
            <a:ext cx="745801" cy="354844"/>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a:endCxn id="33" idx="1"/>
          </p:cNvCxnSpPr>
          <p:nvPr/>
        </p:nvCxnSpPr>
        <p:spPr>
          <a:xfrm flipV="1">
            <a:off x="6333189" y="4764919"/>
            <a:ext cx="745801" cy="626347"/>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a:endCxn id="33" idx="1"/>
          </p:cNvCxnSpPr>
          <p:nvPr/>
        </p:nvCxnSpPr>
        <p:spPr>
          <a:xfrm flipV="1">
            <a:off x="6333189" y="4764919"/>
            <a:ext cx="745801" cy="1191606"/>
          </a:xfrm>
          <a:prstGeom prst="line">
            <a:avLst/>
          </a:prstGeom>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7078990" y="4564864"/>
            <a:ext cx="1476976" cy="400110"/>
          </a:xfrm>
          <a:prstGeom prst="rect">
            <a:avLst/>
          </a:prstGeom>
          <a:noFill/>
        </p:spPr>
        <p:txBody>
          <a:bodyPr wrap="square" rtlCol="0">
            <a:spAutoFit/>
          </a:bodyPr>
          <a:lstStyle/>
          <a:p>
            <a:r>
              <a:rPr lang="en-US" altLang="zh-CN" sz="2000" dirty="0">
                <a:latin typeface="Abadi" panose="020B0604020104020204" pitchFamily="34" charset="0"/>
              </a:rPr>
              <a:t>LM function</a:t>
            </a:r>
            <a:endParaRPr lang="zh-CN" altLang="en-US" sz="2000" dirty="0">
              <a:latin typeface="Abadi" panose="020B0604020104020204" pitchFamily="34" charset="0"/>
            </a:endParaRPr>
          </a:p>
        </p:txBody>
      </p:sp>
      <p:cxnSp>
        <p:nvCxnSpPr>
          <p:cNvPr id="34" name="直接连接符 33"/>
          <p:cNvCxnSpPr>
            <a:stCxn id="33" idx="3"/>
          </p:cNvCxnSpPr>
          <p:nvPr/>
        </p:nvCxnSpPr>
        <p:spPr>
          <a:xfrm>
            <a:off x="8555966" y="4764919"/>
            <a:ext cx="381300" cy="200055"/>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8" name="表格 13"/>
          <p:cNvGraphicFramePr>
            <a:graphicFrameLocks noGrp="1"/>
          </p:cNvGraphicFramePr>
          <p:nvPr/>
        </p:nvGraphicFramePr>
        <p:xfrm>
          <a:off x="10814050" y="3047659"/>
          <a:ext cx="476250" cy="3237060"/>
        </p:xfrm>
        <a:graphic>
          <a:graphicData uri="http://schemas.openxmlformats.org/drawingml/2006/table">
            <a:tbl>
              <a:tblPr bandRow="1">
                <a:tableStyleId>{5C22544A-7EE6-4342-B048-85BDC9FD1C3A}</a:tableStyleId>
              </a:tblPr>
              <a:tblGrid>
                <a:gridCol w="476250">
                  <a:extLst>
                    <a:ext uri="{9D8B030D-6E8A-4147-A177-3AD203B41FA5}">
                      <a16:colId xmlns:a16="http://schemas.microsoft.com/office/drawing/2014/main" val="20000"/>
                    </a:ext>
                  </a:extLst>
                </a:gridCol>
              </a:tblGrid>
              <a:tr h="539510">
                <a:tc>
                  <a:txBody>
                    <a:bodyPr/>
                    <a:lstStyle/>
                    <a:p>
                      <a:pPr algn="ctr"/>
                      <a:r>
                        <a:rPr lang="en-US" altLang="zh-CN" b="1" dirty="0">
                          <a:solidFill>
                            <a:schemeClr val="bg1"/>
                          </a:solidFill>
                        </a:rPr>
                        <a:t>Y</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Y</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Y</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rPr>
                        <a:t>Y</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Y</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5395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rPr>
                        <a:t>…</a:t>
                      </a:r>
                      <a:endParaRPr lang="zh-CN" alt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cxnSp>
        <p:nvCxnSpPr>
          <p:cNvPr id="61" name="直接连接符 60"/>
          <p:cNvCxnSpPr/>
          <p:nvPr/>
        </p:nvCxnSpPr>
        <p:spPr>
          <a:xfrm>
            <a:off x="9430374" y="4964974"/>
            <a:ext cx="1370782" cy="0"/>
          </a:xfrm>
          <a:prstGeom prst="line">
            <a:avLst/>
          </a:prstGeom>
        </p:spPr>
        <p:style>
          <a:lnRef idx="1">
            <a:schemeClr val="dk1"/>
          </a:lnRef>
          <a:fillRef idx="0">
            <a:schemeClr val="dk1"/>
          </a:fillRef>
          <a:effectRef idx="0">
            <a:schemeClr val="dk1"/>
          </a:effectRef>
          <a:fontRef idx="minor">
            <a:schemeClr val="tx1"/>
          </a:fontRef>
        </p:style>
      </p:cxnSp>
      <p:sp>
        <p:nvSpPr>
          <p:cNvPr id="66" name="文本框 65"/>
          <p:cNvSpPr txBox="1"/>
          <p:nvPr/>
        </p:nvSpPr>
        <p:spPr>
          <a:xfrm>
            <a:off x="9430374" y="4587497"/>
            <a:ext cx="1449056" cy="707886"/>
          </a:xfrm>
          <a:prstGeom prst="rect">
            <a:avLst/>
          </a:prstGeom>
          <a:noFill/>
        </p:spPr>
        <p:txBody>
          <a:bodyPr wrap="square" rtlCol="0">
            <a:spAutoFit/>
          </a:bodyPr>
          <a:lstStyle/>
          <a:p>
            <a:r>
              <a:rPr lang="en-US" altLang="zh-CN" sz="2000" dirty="0">
                <a:latin typeface="Abadi" panose="020B0604020104020204" pitchFamily="34" charset="0"/>
              </a:rPr>
              <a:t>Min predict error</a:t>
            </a:r>
            <a:endParaRPr lang="zh-CN" altLang="en-US" sz="20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67" name="文本框 66"/>
              <p:cNvSpPr txBox="1"/>
              <p:nvPr/>
            </p:nvSpPr>
            <p:spPr>
              <a:xfrm>
                <a:off x="9364994" y="5272750"/>
                <a:ext cx="1449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oMath>
                  </m:oMathPara>
                </a14:m>
                <a:endParaRPr lang="zh-CN" altLang="en-US" sz="2000" dirty="0">
                  <a:latin typeface="Abadi" panose="020B0604020104020204" pitchFamily="34" charset="0"/>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9364994" y="5272750"/>
                <a:ext cx="1449056" cy="400110"/>
              </a:xfrm>
              <a:prstGeom prst="rect">
                <a:avLst/>
              </a:prstGeom>
              <a:blipFill rotWithShape="1">
                <a:blip r:embed="rId5"/>
                <a:stretch>
                  <a:fillRect l="-1" t="-86" b="101"/>
                </a:stretch>
              </a:blipFill>
            </p:spPr>
            <p:txBody>
              <a:bodyPr/>
              <a:lstStyle/>
              <a:p>
                <a:r>
                  <a:rPr lang="zh-CN" altLang="en-US">
                    <a:noFill/>
                  </a:rPr>
                  <a:t> </a:t>
                </a:r>
              </a:p>
            </p:txBody>
          </p:sp>
        </mc:Fallback>
      </mc:AlternateContent>
      <p:sp>
        <p:nvSpPr>
          <p:cNvPr id="25" name="文本框 24"/>
          <p:cNvSpPr txBox="1"/>
          <p:nvPr/>
        </p:nvSpPr>
        <p:spPr>
          <a:xfrm>
            <a:off x="3691827" y="2233610"/>
            <a:ext cx="3399790" cy="521970"/>
          </a:xfrm>
          <a:prstGeom prst="rect">
            <a:avLst/>
          </a:prstGeom>
          <a:noFill/>
        </p:spPr>
        <p:txBody>
          <a:bodyPr wrap="square" rtlCol="0">
            <a:spAutoFit/>
          </a:bodyPr>
          <a:lstStyle/>
          <a:p>
            <a:r>
              <a:rPr lang="en-US" altLang="zh-CN" sz="2800" dirty="0">
                <a:latin typeface="Abadi" panose="020B0604020104020204" pitchFamily="34" charset="0"/>
              </a:rPr>
              <a:t>3. Log:</a:t>
            </a:r>
            <a:endParaRPr lang="zh-CN" altLang="en-US" sz="28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26" name="文本框 25"/>
              <p:cNvSpPr txBox="1"/>
              <p:nvPr/>
            </p:nvSpPr>
            <p:spPr>
              <a:xfrm>
                <a:off x="5793647" y="2225464"/>
                <a:ext cx="40501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𝛽</m:t>
                          </m:r>
                        </m:e>
                        <m:sub>
                          <m:r>
                            <a:rPr lang="en-US" altLang="zh-CN" sz="2800" b="0" i="1" smtClean="0">
                              <a:latin typeface="Cambria Math" panose="02040503050406030204" pitchFamily="18" charset="0"/>
                            </a:rPr>
                            <m:t>1</m:t>
                          </m:r>
                        </m:sub>
                      </m:sSub>
                      <m:r>
                        <m:rPr>
                          <m:sty m:val="p"/>
                        </m:rPr>
                        <a:rPr lang="en-US" altLang="zh-CN" sz="2800" b="0" i="0" smtClean="0">
                          <a:latin typeface="Cambria Math" panose="02040503050406030204" pitchFamily="18" charset="0"/>
                        </a:rPr>
                        <m:t>log</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𝜀</m:t>
                      </m:r>
                    </m:oMath>
                  </m:oMathPara>
                </a14:m>
                <a:endParaRPr lang="zh-CN" altLang="en-US" sz="2800" dirty="0">
                  <a:latin typeface="Abadi" panose="020B0604020104020204" pitchFamily="34"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5793647" y="2225464"/>
                <a:ext cx="4050130" cy="523220"/>
              </a:xfrm>
              <a:prstGeom prst="rect">
                <a:avLst/>
              </a:prstGeom>
              <a:blipFill rotWithShape="1">
                <a:blip r:embed="rId6"/>
                <a:stretch>
                  <a:fillRect l="-13" t="-81" b="7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35284" y="359410"/>
            <a:ext cx="6043706"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Model selection by Jackknife</a:t>
            </a:r>
          </a:p>
        </p:txBody>
      </p:sp>
      <p:sp>
        <p:nvSpPr>
          <p:cNvPr id="6"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pic>
        <p:nvPicPr>
          <p:cNvPr id="15" name="图片 14"/>
          <p:cNvPicPr>
            <a:picLocks noChangeAspect="1"/>
          </p:cNvPicPr>
          <p:nvPr/>
        </p:nvPicPr>
        <p:blipFill rotWithShape="1">
          <a:blip r:embed="rId3"/>
          <a:srcRect r="32906"/>
          <a:stretch>
            <a:fillRect/>
          </a:stretch>
        </p:blipFill>
        <p:spPr>
          <a:xfrm>
            <a:off x="434975" y="1315737"/>
            <a:ext cx="4116551" cy="422652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a:stretch>
            <a:fillRect/>
          </a:stretch>
        </p:blipFill>
        <p:spPr>
          <a:xfrm>
            <a:off x="4885388" y="1315737"/>
            <a:ext cx="6803248" cy="422652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Скругленный прямоугольник 8"/>
          <p:cNvSpPr/>
          <p:nvPr/>
        </p:nvSpPr>
        <p:spPr>
          <a:xfrm>
            <a:off x="1078361" y="4676775"/>
            <a:ext cx="10589764" cy="1821815"/>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3" name="文本框 2"/>
          <p:cNvSpPr txBox="1"/>
          <p:nvPr/>
        </p:nvSpPr>
        <p:spPr>
          <a:xfrm>
            <a:off x="1035284" y="359410"/>
            <a:ext cx="6043706"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Model selection by Jackknife</a:t>
            </a:r>
          </a:p>
        </p:txBody>
      </p:sp>
      <p:sp>
        <p:nvSpPr>
          <p:cNvPr id="4"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5" name="文本框 4"/>
          <p:cNvSpPr txBox="1"/>
          <p:nvPr/>
        </p:nvSpPr>
        <p:spPr>
          <a:xfrm>
            <a:off x="1233873" y="5098475"/>
            <a:ext cx="3236996" cy="954107"/>
          </a:xfrm>
          <a:prstGeom prst="rect">
            <a:avLst/>
          </a:prstGeom>
          <a:noFill/>
        </p:spPr>
        <p:txBody>
          <a:bodyPr wrap="square" rtlCol="0">
            <a:spAutoFit/>
          </a:bodyPr>
          <a:lstStyle/>
          <a:p>
            <a:r>
              <a:rPr lang="en-US" altLang="zh-CN" sz="2800" dirty="0">
                <a:latin typeface="Abadi" panose="020B0604020104020204" pitchFamily="34" charset="0"/>
              </a:rPr>
              <a:t>Final model with four variables</a:t>
            </a:r>
            <a:endParaRPr lang="zh-CN" altLang="en-US" sz="2800" dirty="0">
              <a:latin typeface="Abadi" panose="020B0604020104020204" pitchFamily="34" charset="0"/>
            </a:endParaRPr>
          </a:p>
        </p:txBody>
      </p:sp>
      <p:sp>
        <p:nvSpPr>
          <p:cNvPr id="11" name="文本框 10"/>
          <p:cNvSpPr txBox="1"/>
          <p:nvPr/>
        </p:nvSpPr>
        <p:spPr>
          <a:xfrm>
            <a:off x="1180094" y="1190332"/>
            <a:ext cx="5086824" cy="400110"/>
          </a:xfrm>
          <a:prstGeom prst="rect">
            <a:avLst/>
          </a:prstGeom>
          <a:noFill/>
        </p:spPr>
        <p:txBody>
          <a:bodyPr wrap="square" rtlCol="0">
            <a:spAutoFit/>
          </a:bodyPr>
          <a:lstStyle/>
          <a:p>
            <a:r>
              <a:rPr lang="en-US" altLang="zh-CN" sz="2000" dirty="0">
                <a:latin typeface="Abadi" panose="020B0604020104020204" pitchFamily="34" charset="0"/>
              </a:rPr>
              <a:t>Add variables base on the pervious model </a:t>
            </a:r>
            <a:endParaRPr lang="zh-CN" altLang="en-US" sz="2000" dirty="0">
              <a:latin typeface="Abadi" panose="020B0604020104020204" pitchFamily="34" charset="0"/>
            </a:endParaRPr>
          </a:p>
        </p:txBody>
      </p:sp>
      <p:sp>
        <p:nvSpPr>
          <p:cNvPr id="21" name="文本框 20"/>
          <p:cNvSpPr txBox="1"/>
          <p:nvPr/>
        </p:nvSpPr>
        <p:spPr>
          <a:xfrm>
            <a:off x="6096000" y="5299399"/>
            <a:ext cx="1104368" cy="461665"/>
          </a:xfrm>
          <a:prstGeom prst="rect">
            <a:avLst/>
          </a:prstGeom>
          <a:noFill/>
        </p:spPr>
        <p:txBody>
          <a:bodyPr wrap="square">
            <a:spAutoFit/>
          </a:bodyPr>
          <a:lstStyle/>
          <a:p>
            <a:r>
              <a:rPr kumimoji="0" lang="en-US" altLang="zh-CN" sz="2400" b="0" i="0" u="none" strike="noStrike" kern="1200" cap="none" spc="0" normalizeH="0" baseline="0" noProof="0" dirty="0">
                <a:ln>
                  <a:noFill/>
                </a:ln>
                <a:solidFill>
                  <a:prstClr val="black"/>
                </a:solidFill>
                <a:effectLst/>
                <a:uLnTx/>
                <a:uFillTx/>
                <a:latin typeface="Abadi" panose="020B0604020104020204" pitchFamily="34" charset="0"/>
                <a:ea typeface="等线" panose="02010600030101010101" pitchFamily="2" charset="-122"/>
                <a:cs typeface="+mn-cs"/>
              </a:rPr>
              <a:t>Quality</a:t>
            </a:r>
            <a:endParaRPr lang="zh-CN" altLang="en-US" sz="2400" dirty="0"/>
          </a:p>
        </p:txBody>
      </p:sp>
      <p:sp>
        <p:nvSpPr>
          <p:cNvPr id="25" name="文本框 24"/>
          <p:cNvSpPr txBox="1"/>
          <p:nvPr/>
        </p:nvSpPr>
        <p:spPr>
          <a:xfrm>
            <a:off x="7541432" y="4824624"/>
            <a:ext cx="1114425" cy="369332"/>
          </a:xfrm>
          <a:prstGeom prst="rect">
            <a:avLst/>
          </a:prstGeom>
          <a:noFill/>
        </p:spPr>
        <p:txBody>
          <a:bodyPr wrap="square">
            <a:spAutoFit/>
          </a:bodyPr>
          <a:lstStyle/>
          <a:p>
            <a:r>
              <a:rPr lang="en-US" altLang="zh-CN" dirty="0">
                <a:solidFill>
                  <a:prstClr val="black"/>
                </a:solidFill>
                <a:latin typeface="Abadi" panose="020B0604020104020204" pitchFamily="34" charset="0"/>
                <a:ea typeface="等线" panose="02010600030101010101" pitchFamily="2" charset="-122"/>
              </a:rPr>
              <a:t>A</a:t>
            </a:r>
            <a:r>
              <a:rPr kumimoji="0" lang="zh-CN" altLang="en-US" sz="1800" b="0" i="0" u="none" strike="noStrike" kern="1200" cap="none" spc="0" normalizeH="0" baseline="0" noProof="0" dirty="0">
                <a:ln>
                  <a:noFill/>
                </a:ln>
                <a:solidFill>
                  <a:prstClr val="black"/>
                </a:solidFill>
                <a:effectLst/>
                <a:uLnTx/>
                <a:uFillTx/>
                <a:latin typeface="Abadi" panose="020B0604020104020204" pitchFamily="34" charset="0"/>
                <a:ea typeface="等线" panose="02010600030101010101" pitchFamily="2" charset="-122"/>
                <a:cs typeface="+mn-cs"/>
              </a:rPr>
              <a:t>lcohol</a:t>
            </a:r>
            <a:endParaRPr lang="zh-CN" altLang="en-US" dirty="0"/>
          </a:p>
        </p:txBody>
      </p:sp>
      <p:sp>
        <p:nvSpPr>
          <p:cNvPr id="29" name="文本框 28"/>
          <p:cNvSpPr txBox="1"/>
          <p:nvPr/>
        </p:nvSpPr>
        <p:spPr>
          <a:xfrm>
            <a:off x="7554595" y="5178425"/>
            <a:ext cx="2331085" cy="368300"/>
          </a:xfrm>
          <a:prstGeom prst="rect">
            <a:avLst/>
          </a:prstGeom>
          <a:noFill/>
        </p:spPr>
        <p:txBody>
          <a:bodyPr wrap="square">
            <a:spAutoFit/>
          </a:bodyPr>
          <a:lstStyle/>
          <a:p>
            <a:r>
              <a:rPr kumimoji="0" lang="en-US" altLang="zh-CN" sz="1800" b="0" i="0" u="none" strike="noStrike" kern="1200" cap="none" spc="0" normalizeH="0" baseline="0" noProof="0" dirty="0">
                <a:ln>
                  <a:noFill/>
                </a:ln>
                <a:solidFill>
                  <a:prstClr val="black"/>
                </a:solidFill>
                <a:effectLst/>
                <a:uLnTx/>
                <a:uFillTx/>
                <a:latin typeface="Abadi" panose="020B0604020104020204" pitchFamily="34" charset="0"/>
                <a:ea typeface="等线" panose="02010600030101010101" pitchFamily="2" charset="-122"/>
                <a:cs typeface="+mn-cs"/>
              </a:rPr>
              <a:t>V</a:t>
            </a:r>
            <a:r>
              <a:rPr kumimoji="0" lang="zh-CN" altLang="en-US" sz="1800" b="0" i="0" u="none" strike="noStrike" kern="1200" cap="none" spc="0" normalizeH="0" baseline="0" noProof="0" dirty="0">
                <a:ln>
                  <a:noFill/>
                </a:ln>
                <a:solidFill>
                  <a:prstClr val="black"/>
                </a:solidFill>
                <a:effectLst/>
                <a:uLnTx/>
                <a:uFillTx/>
                <a:latin typeface="Abadi" panose="020B0604020104020204" pitchFamily="34" charset="0"/>
                <a:ea typeface="等线" panose="02010600030101010101" pitchFamily="2" charset="-122"/>
                <a:cs typeface="+mn-cs"/>
              </a:rPr>
              <a:t>olatile.acidity</a:t>
            </a:r>
            <a:endParaRPr lang="zh-CN" altLang="en-US" dirty="0"/>
          </a:p>
        </p:txBody>
      </p:sp>
      <p:sp>
        <p:nvSpPr>
          <p:cNvPr id="31" name="文本框 30"/>
          <p:cNvSpPr txBox="1"/>
          <p:nvPr/>
        </p:nvSpPr>
        <p:spPr>
          <a:xfrm>
            <a:off x="7545173" y="5546553"/>
            <a:ext cx="3568466" cy="369332"/>
          </a:xfrm>
          <a:prstGeom prst="rect">
            <a:avLst/>
          </a:prstGeom>
          <a:noFill/>
        </p:spPr>
        <p:txBody>
          <a:bodyPr wrap="square">
            <a:spAutoFit/>
          </a:bodyPr>
          <a:lstStyle/>
          <a:p>
            <a:r>
              <a:rPr lang="en-US" altLang="zh-CN" dirty="0" err="1">
                <a:latin typeface="Abadi" panose="020B0604020104020204" pitchFamily="34" charset="0"/>
              </a:rPr>
              <a:t>Fixed.acidity</a:t>
            </a:r>
            <a:r>
              <a:rPr lang="zh-CN" altLang="en-US" dirty="0">
                <a:latin typeface="Abadi" panose="020B0604020104020204" pitchFamily="34" charset="0"/>
              </a:rPr>
              <a:t> </a:t>
            </a:r>
            <a:r>
              <a:rPr lang="en-US" altLang="zh-CN" dirty="0">
                <a:latin typeface="Abadi" panose="020B0604020104020204" pitchFamily="34" charset="0"/>
              </a:rPr>
              <a:t>and</a:t>
            </a:r>
            <a:r>
              <a:rPr lang="zh-CN" altLang="en-US" dirty="0">
                <a:latin typeface="Abadi" panose="020B0604020104020204" pitchFamily="34" charset="0"/>
              </a:rPr>
              <a:t> </a:t>
            </a:r>
            <a:r>
              <a:rPr lang="en-US" altLang="zh-CN" dirty="0" err="1">
                <a:latin typeface="Abadi" panose="020B0604020104020204" pitchFamily="34" charset="0"/>
              </a:rPr>
              <a:t>Fixed.acidity</a:t>
            </a:r>
            <a:r>
              <a:rPr lang="zh-CN" altLang="en-US" dirty="0">
                <a:latin typeface="Abadi" panose="020B0604020104020204" pitchFamily="34" charset="0"/>
              </a:rPr>
              <a:t>^2</a:t>
            </a:r>
            <a:endParaRPr lang="zh-CN" altLang="en-US" dirty="0"/>
          </a:p>
        </p:txBody>
      </p:sp>
      <p:sp>
        <p:nvSpPr>
          <p:cNvPr id="33" name="文本框 32"/>
          <p:cNvSpPr txBox="1"/>
          <p:nvPr/>
        </p:nvSpPr>
        <p:spPr>
          <a:xfrm>
            <a:off x="7554595" y="5879068"/>
            <a:ext cx="1952623" cy="369332"/>
          </a:xfrm>
          <a:prstGeom prst="rect">
            <a:avLst/>
          </a:prstGeom>
          <a:noFill/>
        </p:spPr>
        <p:txBody>
          <a:bodyPr wrap="square">
            <a:spAutoFit/>
          </a:bodyPr>
          <a:lstStyle/>
          <a:p>
            <a:r>
              <a:rPr lang="en-US" altLang="zh-CN" dirty="0" err="1">
                <a:latin typeface="Abadi" panose="020B0604020104020204" pitchFamily="34" charset="0"/>
              </a:rPr>
              <a:t>Citric.acid</a:t>
            </a:r>
            <a:endParaRPr lang="zh-CN" altLang="en-US" dirty="0"/>
          </a:p>
        </p:txBody>
      </p:sp>
      <p:sp>
        <p:nvSpPr>
          <p:cNvPr id="34" name="左大括号 33"/>
          <p:cNvSpPr/>
          <p:nvPr/>
        </p:nvSpPr>
        <p:spPr>
          <a:xfrm>
            <a:off x="7243988" y="4824624"/>
            <a:ext cx="257175" cy="150181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图片 5"/>
          <p:cNvPicPr>
            <a:picLocks noChangeAspect="1"/>
          </p:cNvPicPr>
          <p:nvPr/>
        </p:nvPicPr>
        <p:blipFill rotWithShape="1">
          <a:blip r:embed="rId3"/>
          <a:srcRect l="15420" t="79" r="3797" b="-79"/>
          <a:stretch>
            <a:fillRect/>
          </a:stretch>
        </p:blipFill>
        <p:spPr>
          <a:xfrm>
            <a:off x="1233873" y="1937091"/>
            <a:ext cx="5522495" cy="2293676"/>
          </a:xfrm>
          <a:prstGeom prst="rect">
            <a:avLst/>
          </a:prstGeom>
        </p:spPr>
      </p:pic>
      <p:pic>
        <p:nvPicPr>
          <p:cNvPr id="9" name="图片 8"/>
          <p:cNvPicPr>
            <a:picLocks noChangeAspect="1"/>
          </p:cNvPicPr>
          <p:nvPr/>
        </p:nvPicPr>
        <p:blipFill rotWithShape="1">
          <a:blip r:embed="rId4"/>
          <a:srcRect r="6427"/>
          <a:stretch>
            <a:fillRect/>
          </a:stretch>
        </p:blipFill>
        <p:spPr>
          <a:xfrm>
            <a:off x="6512970" y="1997996"/>
            <a:ext cx="5314072" cy="2188025"/>
          </a:xfrm>
          <a:prstGeom prst="rect">
            <a:avLst/>
          </a:prstGeom>
        </p:spPr>
      </p:pic>
      <p:pic>
        <p:nvPicPr>
          <p:cNvPr id="14" name="图片 13"/>
          <p:cNvPicPr>
            <a:picLocks noChangeAspect="1"/>
          </p:cNvPicPr>
          <p:nvPr/>
        </p:nvPicPr>
        <p:blipFill rotWithShape="1">
          <a:blip r:embed="rId5"/>
          <a:srcRect r="5019"/>
          <a:stretch>
            <a:fillRect/>
          </a:stretch>
        </p:blipFill>
        <p:spPr>
          <a:xfrm>
            <a:off x="776783" y="2056888"/>
            <a:ext cx="5632561" cy="2173879"/>
          </a:xfrm>
          <a:prstGeom prst="rect">
            <a:avLst/>
          </a:prstGeom>
        </p:spPr>
      </p:pic>
      <p:pic>
        <p:nvPicPr>
          <p:cNvPr id="17" name="图片 16"/>
          <p:cNvPicPr>
            <a:picLocks noChangeAspect="1"/>
          </p:cNvPicPr>
          <p:nvPr/>
        </p:nvPicPr>
        <p:blipFill>
          <a:blip r:embed="rId6"/>
          <a:stretch>
            <a:fillRect/>
          </a:stretch>
        </p:blipFill>
        <p:spPr>
          <a:xfrm>
            <a:off x="6493388" y="2173158"/>
            <a:ext cx="5282484" cy="1837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2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5284" y="359410"/>
            <a:ext cx="6043706"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Model performance</a:t>
            </a:r>
          </a:p>
        </p:txBody>
      </p:sp>
      <p:sp>
        <p:nvSpPr>
          <p:cNvPr id="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pic>
        <p:nvPicPr>
          <p:cNvPr id="5" name="图片 4"/>
          <p:cNvPicPr>
            <a:picLocks noChangeAspect="1"/>
          </p:cNvPicPr>
          <p:nvPr/>
        </p:nvPicPr>
        <p:blipFill>
          <a:blip r:embed="rId3"/>
          <a:stretch>
            <a:fillRect/>
          </a:stretch>
        </p:blipFill>
        <p:spPr>
          <a:xfrm>
            <a:off x="1893489" y="1868274"/>
            <a:ext cx="8405021" cy="2386206"/>
          </a:xfrm>
          <a:prstGeom prst="rect">
            <a:avLst/>
          </a:prstGeom>
        </p:spPr>
      </p:pic>
      <p:pic>
        <p:nvPicPr>
          <p:cNvPr id="7" name="图片 6"/>
          <p:cNvPicPr>
            <a:picLocks noChangeAspect="1"/>
          </p:cNvPicPr>
          <p:nvPr/>
        </p:nvPicPr>
        <p:blipFill>
          <a:blip r:embed="rId4"/>
          <a:stretch>
            <a:fillRect/>
          </a:stretch>
        </p:blipFill>
        <p:spPr>
          <a:xfrm>
            <a:off x="1605754" y="1415122"/>
            <a:ext cx="8980489" cy="463082"/>
          </a:xfrm>
          <a:prstGeom prst="rect">
            <a:avLst/>
          </a:prstGeom>
        </p:spPr>
      </p:pic>
      <p:sp>
        <p:nvSpPr>
          <p:cNvPr id="9" name="文本框 8"/>
          <p:cNvSpPr txBox="1"/>
          <p:nvPr/>
        </p:nvSpPr>
        <p:spPr>
          <a:xfrm>
            <a:off x="825500" y="4225290"/>
            <a:ext cx="7434580" cy="398780"/>
          </a:xfrm>
          <a:prstGeom prst="rect">
            <a:avLst/>
          </a:prstGeom>
          <a:noFill/>
        </p:spPr>
        <p:txBody>
          <a:bodyPr wrap="square">
            <a:spAutoFit/>
          </a:bodyPr>
          <a:lstStyle/>
          <a:p>
            <a:r>
              <a:rPr lang="en-US" altLang="zh-CN" sz="20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*Bootstrap for the bias and standard error of estimator</a:t>
            </a:r>
          </a:p>
        </p:txBody>
      </p:sp>
      <p:sp>
        <p:nvSpPr>
          <p:cNvPr id="11" name="文本框 10"/>
          <p:cNvSpPr txBox="1"/>
          <p:nvPr/>
        </p:nvSpPr>
        <p:spPr>
          <a:xfrm>
            <a:off x="1035284" y="961903"/>
            <a:ext cx="6096000" cy="369332"/>
          </a:xfrm>
          <a:prstGeom prst="rect">
            <a:avLst/>
          </a:prstGeom>
          <a:noFill/>
        </p:spPr>
        <p:txBody>
          <a:bodyPr wrap="square">
            <a:spAutoFit/>
          </a:bodyPr>
          <a:lstStyle/>
          <a:p>
            <a:r>
              <a:rPr lang="en-US" altLang="zh-CN" sz="18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Model performance</a:t>
            </a:r>
          </a:p>
        </p:txBody>
      </p:sp>
      <p:sp>
        <p:nvSpPr>
          <p:cNvPr id="12" name="文本框 11"/>
          <p:cNvSpPr txBox="1"/>
          <p:nvPr/>
        </p:nvSpPr>
        <p:spPr>
          <a:xfrm>
            <a:off x="1035284" y="5609124"/>
            <a:ext cx="3038475" cy="646331"/>
          </a:xfrm>
          <a:prstGeom prst="rect">
            <a:avLst/>
          </a:prstGeom>
          <a:noFill/>
        </p:spPr>
        <p:txBody>
          <a:bodyPr wrap="square">
            <a:spAutoFit/>
          </a:bodyPr>
          <a:lstStyle/>
          <a:p>
            <a:r>
              <a:rPr lang="en-US" altLang="zh-CN" dirty="0">
                <a:solidFill>
                  <a:prstClr val="black"/>
                </a:solidFill>
                <a:latin typeface="Abadi" panose="020B0604020104020204" pitchFamily="34" charset="0"/>
                <a:ea typeface="等线" panose="02010600030101010101" pitchFamily="2" charset="-122"/>
              </a:rPr>
              <a:t>1. Generate sample from the sample we already have</a:t>
            </a:r>
            <a:endParaRPr lang="zh-CN" altLang="en-US" dirty="0"/>
          </a:p>
        </p:txBody>
      </p:sp>
      <p:sp>
        <p:nvSpPr>
          <p:cNvPr id="16" name="文本框 15"/>
          <p:cNvSpPr txBox="1"/>
          <p:nvPr/>
        </p:nvSpPr>
        <p:spPr>
          <a:xfrm>
            <a:off x="1035284" y="5001085"/>
            <a:ext cx="3038475" cy="369332"/>
          </a:xfrm>
          <a:prstGeom prst="rect">
            <a:avLst/>
          </a:prstGeom>
          <a:noFill/>
        </p:spPr>
        <p:txBody>
          <a:bodyPr wrap="square">
            <a:spAutoFit/>
          </a:bodyPr>
          <a:lstStyle/>
          <a:p>
            <a:r>
              <a:rPr lang="en-US" altLang="zh-CN" dirty="0">
                <a:solidFill>
                  <a:prstClr val="black"/>
                </a:solidFill>
                <a:latin typeface="Abadi" panose="020B0604020104020204" pitchFamily="34" charset="0"/>
                <a:ea typeface="等线" panose="02010600030101010101" pitchFamily="2" charset="-122"/>
              </a:rPr>
              <a:t>1. Using the sample directly</a:t>
            </a:r>
            <a:endParaRPr lang="zh-CN" altLang="en-US" dirty="0"/>
          </a:p>
        </p:txBody>
      </p:sp>
      <p:sp>
        <p:nvSpPr>
          <p:cNvPr id="17" name="文本框 16"/>
          <p:cNvSpPr txBox="1"/>
          <p:nvPr/>
        </p:nvSpPr>
        <p:spPr>
          <a:xfrm>
            <a:off x="4473563" y="5234116"/>
            <a:ext cx="2003190" cy="646331"/>
          </a:xfrm>
          <a:prstGeom prst="rect">
            <a:avLst/>
          </a:prstGeom>
          <a:noFill/>
        </p:spPr>
        <p:txBody>
          <a:bodyPr wrap="square">
            <a:spAutoFit/>
          </a:bodyPr>
          <a:lstStyle/>
          <a:p>
            <a:r>
              <a:rPr lang="en-US" altLang="zh-CN" dirty="0">
                <a:solidFill>
                  <a:prstClr val="black"/>
                </a:solidFill>
                <a:latin typeface="Abadi" panose="020B0604020104020204" pitchFamily="34" charset="0"/>
                <a:ea typeface="等线" panose="02010600030101010101" pitchFamily="2" charset="-122"/>
              </a:rPr>
              <a:t>2. Build model by </a:t>
            </a:r>
            <a:r>
              <a:rPr lang="en-US" altLang="zh-CN" dirty="0" err="1">
                <a:solidFill>
                  <a:prstClr val="black"/>
                </a:solidFill>
                <a:latin typeface="Abadi" panose="020B0604020104020204" pitchFamily="34" charset="0"/>
                <a:ea typeface="等线" panose="02010600030101010101" pitchFamily="2" charset="-122"/>
              </a:rPr>
              <a:t>lm</a:t>
            </a:r>
            <a:r>
              <a:rPr lang="en-US" altLang="zh-CN" dirty="0">
                <a:solidFill>
                  <a:prstClr val="black"/>
                </a:solidFill>
                <a:latin typeface="Abadi" panose="020B0604020104020204" pitchFamily="34" charset="0"/>
                <a:ea typeface="等线" panose="02010600030101010101" pitchFamily="2" charset="-122"/>
              </a:rPr>
              <a:t> function</a:t>
            </a:r>
            <a:endParaRPr lang="zh-CN" altLang="en-US" dirty="0"/>
          </a:p>
        </p:txBody>
      </p:sp>
      <p:sp>
        <p:nvSpPr>
          <p:cNvPr id="18" name="文本框 17"/>
          <p:cNvSpPr txBox="1"/>
          <p:nvPr/>
        </p:nvSpPr>
        <p:spPr>
          <a:xfrm>
            <a:off x="8788963" y="5370417"/>
            <a:ext cx="2288939" cy="369332"/>
          </a:xfrm>
          <a:prstGeom prst="rect">
            <a:avLst/>
          </a:prstGeom>
          <a:noFill/>
        </p:spPr>
        <p:txBody>
          <a:bodyPr wrap="square">
            <a:spAutoFit/>
          </a:bodyPr>
          <a:lstStyle/>
          <a:p>
            <a:r>
              <a:rPr lang="en-US" altLang="zh-CN" dirty="0">
                <a:solidFill>
                  <a:prstClr val="black"/>
                </a:solidFill>
                <a:latin typeface="Abadi" panose="020B0604020104020204" pitchFamily="34" charset="0"/>
                <a:ea typeface="等线" panose="02010600030101010101" pitchFamily="2" charset="-122"/>
              </a:rPr>
              <a:t>3. Get the coefficient</a:t>
            </a:r>
            <a:endParaRPr lang="zh-CN" altLang="en-US" dirty="0"/>
          </a:p>
        </p:txBody>
      </p:sp>
      <p:sp>
        <p:nvSpPr>
          <p:cNvPr id="24" name="右大括号 23"/>
          <p:cNvSpPr/>
          <p:nvPr/>
        </p:nvSpPr>
        <p:spPr>
          <a:xfrm>
            <a:off x="4073759" y="5001085"/>
            <a:ext cx="241066" cy="1254370"/>
          </a:xfrm>
          <a:prstGeom prst="rightBrace">
            <a:avLst>
              <a:gd name="adj1" fmla="val 8333"/>
              <a:gd name="adj2" fmla="val 4670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p:cNvCxnSpPr>
            <a:cxnSpLocks/>
            <a:stCxn id="17" idx="3"/>
            <a:endCxn id="18" idx="1"/>
          </p:cNvCxnSpPr>
          <p:nvPr/>
        </p:nvCxnSpPr>
        <p:spPr>
          <a:xfrm flipV="1">
            <a:off x="6476753" y="5555083"/>
            <a:ext cx="2312210" cy="21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54150AF3-6F52-3388-1C92-04F4F333ABD9}"/>
              </a:ext>
            </a:extLst>
          </p:cNvPr>
          <p:cNvPicPr>
            <a:picLocks noChangeAspect="1"/>
          </p:cNvPicPr>
          <p:nvPr/>
        </p:nvPicPr>
        <p:blipFill>
          <a:blip r:embed="rId5"/>
          <a:stretch>
            <a:fillRect/>
          </a:stretch>
        </p:blipFill>
        <p:spPr>
          <a:xfrm>
            <a:off x="143124" y="4793707"/>
            <a:ext cx="11934907" cy="16770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6571960" y="2908255"/>
            <a:ext cx="5014794" cy="923330"/>
          </a:xfrm>
          <a:prstGeom prst="rect">
            <a:avLst/>
          </a:prstGeom>
          <a:noFill/>
        </p:spPr>
        <p:txBody>
          <a:bodyPr wrap="square" rtlCol="0">
            <a:spAutoFit/>
          </a:bodyPr>
          <a:lstStyle/>
          <a:p>
            <a:r>
              <a:rPr lang="en-US" altLang="zh-CN"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4. Simulation</a:t>
            </a:r>
            <a:endParaRPr lang="zh-CN" altLang="en-US"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65755655"/>
          <p:cNvPicPr>
            <a:picLocks noChangeAspect="1"/>
          </p:cNvPicPr>
          <p:nvPr/>
        </p:nvPicPr>
        <p:blipFill>
          <a:blip r:embed="rId3" cstate="screen"/>
          <a:stretch>
            <a:fillRect/>
          </a:stretch>
        </p:blipFill>
        <p:spPr>
          <a:xfrm>
            <a:off x="-2540" y="0"/>
            <a:ext cx="12194540" cy="6858000"/>
          </a:xfrm>
          <a:prstGeom prst="rect">
            <a:avLst/>
          </a:prstGeom>
        </p:spPr>
      </p:pic>
      <p:sp>
        <p:nvSpPr>
          <p:cNvPr id="25" name="TextBox 64"/>
          <p:cNvSpPr txBox="1"/>
          <p:nvPr/>
        </p:nvSpPr>
        <p:spPr>
          <a:xfrm>
            <a:off x="6665695" y="4748312"/>
            <a:ext cx="3115746" cy="523220"/>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Simulation</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8" name="组合 27"/>
          <p:cNvGrpSpPr/>
          <p:nvPr/>
        </p:nvGrpSpPr>
        <p:grpSpPr>
          <a:xfrm>
            <a:off x="4890312" y="2335441"/>
            <a:ext cx="5349769" cy="672437"/>
            <a:chOff x="5697676" y="2351316"/>
            <a:chExt cx="5349769" cy="672437"/>
          </a:xfrm>
        </p:grpSpPr>
        <p:sp>
          <p:nvSpPr>
            <p:cNvPr id="29" name="矩形 28"/>
            <p:cNvSpPr/>
            <p:nvPr/>
          </p:nvSpPr>
          <p:spPr>
            <a:xfrm>
              <a:off x="7207311" y="2351316"/>
              <a:ext cx="3840134" cy="67243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697676" y="2469679"/>
              <a:ext cx="1654846" cy="435710"/>
            </a:xfrm>
            <a:prstGeom prst="rect">
              <a:avLst/>
            </a:pr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5010849" y="2467218"/>
            <a:ext cx="1389098" cy="461665"/>
          </a:xfrm>
          <a:prstGeom prst="rect">
            <a:avLst/>
          </a:prstGeom>
        </p:spPr>
        <p:txBody>
          <a:bodyPr wrap="none">
            <a:spAutoFit/>
          </a:bodyPr>
          <a:lstStyle/>
          <a:p>
            <a:r>
              <a:rPr lang="en-US" altLang="zh-CN" sz="2400" dirty="0">
                <a:solidFill>
                  <a:schemeClr val="bg1"/>
                </a:solidFill>
                <a:latin typeface="等线" panose="02010600030101010101" pitchFamily="2" charset="-122"/>
                <a:ea typeface="等线" panose="02010600030101010101" pitchFamily="2" charset="-122"/>
              </a:rPr>
              <a:t>PART 01 </a:t>
            </a:r>
            <a:endParaRPr lang="zh-CN" altLang="en-US" sz="2400" dirty="0">
              <a:solidFill>
                <a:schemeClr val="bg1"/>
              </a:solidFill>
              <a:latin typeface="等线" panose="02010600030101010101" pitchFamily="2" charset="-122"/>
              <a:ea typeface="等线" panose="02010600030101010101" pitchFamily="2" charset="-122"/>
            </a:endParaRPr>
          </a:p>
        </p:txBody>
      </p:sp>
      <p:grpSp>
        <p:nvGrpSpPr>
          <p:cNvPr id="32" name="组合 31"/>
          <p:cNvGrpSpPr/>
          <p:nvPr/>
        </p:nvGrpSpPr>
        <p:grpSpPr>
          <a:xfrm>
            <a:off x="4890312" y="3077515"/>
            <a:ext cx="5349769" cy="672437"/>
            <a:chOff x="5697676" y="2351316"/>
            <a:chExt cx="5349769" cy="672437"/>
          </a:xfrm>
        </p:grpSpPr>
        <p:sp>
          <p:nvSpPr>
            <p:cNvPr id="33" name="矩形 32"/>
            <p:cNvSpPr/>
            <p:nvPr/>
          </p:nvSpPr>
          <p:spPr>
            <a:xfrm>
              <a:off x="7207311" y="2351316"/>
              <a:ext cx="3840134" cy="67243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697676" y="2469679"/>
              <a:ext cx="1654846" cy="435710"/>
            </a:xfrm>
            <a:prstGeom prst="rect">
              <a:avLst/>
            </a:pr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4890312" y="3819589"/>
            <a:ext cx="5349769" cy="672437"/>
            <a:chOff x="5697676" y="2351316"/>
            <a:chExt cx="5349769" cy="672437"/>
          </a:xfrm>
        </p:grpSpPr>
        <p:sp>
          <p:nvSpPr>
            <p:cNvPr id="36" name="矩形 35"/>
            <p:cNvSpPr/>
            <p:nvPr/>
          </p:nvSpPr>
          <p:spPr>
            <a:xfrm>
              <a:off x="7207311" y="2351316"/>
              <a:ext cx="3840134" cy="67243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97676" y="2469679"/>
              <a:ext cx="1654846" cy="435710"/>
            </a:xfrm>
            <a:prstGeom prst="rect">
              <a:avLst/>
            </a:pr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4890312" y="4642825"/>
            <a:ext cx="5349769" cy="672437"/>
            <a:chOff x="5697676" y="2351316"/>
            <a:chExt cx="5349769" cy="672437"/>
          </a:xfrm>
        </p:grpSpPr>
        <p:sp>
          <p:nvSpPr>
            <p:cNvPr id="39" name="矩形 38"/>
            <p:cNvSpPr/>
            <p:nvPr/>
          </p:nvSpPr>
          <p:spPr>
            <a:xfrm>
              <a:off x="7207311" y="2351316"/>
              <a:ext cx="3840134" cy="67243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97676" y="2469679"/>
              <a:ext cx="1654846" cy="435710"/>
            </a:xfrm>
            <a:prstGeom prst="rect">
              <a:avLst/>
            </a:pr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5010849" y="3947030"/>
            <a:ext cx="1389098" cy="461665"/>
          </a:xfrm>
          <a:prstGeom prst="rect">
            <a:avLst/>
          </a:prstGeom>
        </p:spPr>
        <p:txBody>
          <a:bodyPr wrap="none">
            <a:spAutoFit/>
          </a:bodyPr>
          <a:lstStyle/>
          <a:p>
            <a:r>
              <a:rPr lang="en-US" altLang="zh-CN" sz="2400" dirty="0">
                <a:solidFill>
                  <a:schemeClr val="bg1"/>
                </a:solidFill>
                <a:latin typeface="等线" panose="02010600030101010101" pitchFamily="2" charset="-122"/>
                <a:ea typeface="等线" panose="02010600030101010101" pitchFamily="2" charset="-122"/>
              </a:rPr>
              <a:t>PART 03 </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42" name="矩形 41"/>
          <p:cNvSpPr/>
          <p:nvPr/>
        </p:nvSpPr>
        <p:spPr>
          <a:xfrm>
            <a:off x="5010849" y="4716870"/>
            <a:ext cx="1389098" cy="461665"/>
          </a:xfrm>
          <a:prstGeom prst="rect">
            <a:avLst/>
          </a:prstGeom>
        </p:spPr>
        <p:txBody>
          <a:bodyPr wrap="none">
            <a:spAutoFit/>
          </a:bodyPr>
          <a:lstStyle/>
          <a:p>
            <a:r>
              <a:rPr lang="en-US" altLang="zh-CN" sz="2400" dirty="0">
                <a:solidFill>
                  <a:schemeClr val="bg1"/>
                </a:solidFill>
                <a:latin typeface="等线" panose="02010600030101010101" pitchFamily="2" charset="-122"/>
                <a:ea typeface="等线" panose="02010600030101010101" pitchFamily="2" charset="-122"/>
              </a:rPr>
              <a:t>PART 04 </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43" name="矩形 42"/>
          <p:cNvSpPr/>
          <p:nvPr/>
        </p:nvSpPr>
        <p:spPr>
          <a:xfrm>
            <a:off x="5010849" y="3207124"/>
            <a:ext cx="1380506" cy="461665"/>
          </a:xfrm>
          <a:prstGeom prst="rect">
            <a:avLst/>
          </a:prstGeom>
        </p:spPr>
        <p:txBody>
          <a:bodyPr wrap="none">
            <a:spAutoFit/>
          </a:bodyPr>
          <a:lstStyle/>
          <a:p>
            <a:r>
              <a:rPr lang="en-US" altLang="zh-CN" sz="2400" dirty="0">
                <a:solidFill>
                  <a:schemeClr val="bg1"/>
                </a:solidFill>
                <a:ea typeface="等线" panose="02010600030101010101" pitchFamily="2" charset="-122"/>
              </a:rPr>
              <a:t>PART 02 </a:t>
            </a:r>
            <a:endParaRPr lang="zh-CN" altLang="en-US" sz="2400" dirty="0">
              <a:solidFill>
                <a:schemeClr val="bg1"/>
              </a:solidFill>
              <a:ea typeface="等线" panose="02010600030101010101" pitchFamily="2" charset="-122"/>
            </a:endParaRPr>
          </a:p>
        </p:txBody>
      </p:sp>
      <p:sp>
        <p:nvSpPr>
          <p:cNvPr id="56" name="文本框 55"/>
          <p:cNvSpPr txBox="1"/>
          <p:nvPr/>
        </p:nvSpPr>
        <p:spPr>
          <a:xfrm>
            <a:off x="728870" y="3365231"/>
            <a:ext cx="3491947" cy="1015663"/>
          </a:xfrm>
          <a:prstGeom prst="rect">
            <a:avLst/>
          </a:prstGeom>
          <a:noFill/>
          <a:ln>
            <a:noFill/>
          </a:ln>
        </p:spPr>
        <p:txBody>
          <a:bodyPr wrap="square" rtlCol="0">
            <a:spAutoFit/>
          </a:bodyPr>
          <a:lstStyle/>
          <a:p>
            <a:r>
              <a:rPr lang="en-US" altLang="zh-CN" sz="60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Content</a:t>
            </a:r>
          </a:p>
        </p:txBody>
      </p:sp>
      <p:sp>
        <p:nvSpPr>
          <p:cNvPr id="26" name="文本框 25"/>
          <p:cNvSpPr txBox="1"/>
          <p:nvPr/>
        </p:nvSpPr>
        <p:spPr>
          <a:xfrm>
            <a:off x="6637899" y="2443351"/>
            <a:ext cx="3115747" cy="523220"/>
          </a:xfrm>
          <a:prstGeom prst="rect">
            <a:avLst/>
          </a:prstGeom>
          <a:noFill/>
        </p:spPr>
        <p:txBody>
          <a:bodyPr wrap="square">
            <a:spAutoFit/>
          </a:body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Introduction</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7" name="文本框 26"/>
          <p:cNvSpPr txBox="1"/>
          <p:nvPr/>
        </p:nvSpPr>
        <p:spPr>
          <a:xfrm>
            <a:off x="6637755" y="3144934"/>
            <a:ext cx="3115747" cy="523220"/>
          </a:xfrm>
          <a:prstGeom prst="rect">
            <a:avLst/>
          </a:prstGeom>
          <a:noFill/>
        </p:spPr>
        <p:txBody>
          <a:bodyPr wrap="square">
            <a:spAutoFit/>
          </a:body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Data analysis</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4" name="文本框 43"/>
          <p:cNvSpPr txBox="1"/>
          <p:nvPr/>
        </p:nvSpPr>
        <p:spPr>
          <a:xfrm>
            <a:off x="6665694" y="3910739"/>
            <a:ext cx="3115747" cy="523220"/>
          </a:xfrm>
          <a:prstGeom prst="rect">
            <a:avLst/>
          </a:prstGeom>
          <a:noFill/>
        </p:spPr>
        <p:txBody>
          <a:bodyPr wrap="square">
            <a:spAutoFit/>
          </a:body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Modeling</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3" name="组合 2"/>
          <p:cNvGrpSpPr/>
          <p:nvPr/>
        </p:nvGrpSpPr>
        <p:grpSpPr>
          <a:xfrm>
            <a:off x="4881422" y="5486105"/>
            <a:ext cx="5349769" cy="672437"/>
            <a:chOff x="5697676" y="2351316"/>
            <a:chExt cx="5349769" cy="672437"/>
          </a:xfrm>
        </p:grpSpPr>
        <p:sp>
          <p:nvSpPr>
            <p:cNvPr id="4" name="矩形 3"/>
            <p:cNvSpPr/>
            <p:nvPr/>
          </p:nvSpPr>
          <p:spPr>
            <a:xfrm>
              <a:off x="7207311" y="2351316"/>
              <a:ext cx="3840134" cy="67243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97676" y="2469679"/>
              <a:ext cx="1654846" cy="435710"/>
            </a:xfrm>
            <a:prstGeom prst="rect">
              <a:avLst/>
            </a:pr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022914" y="5584280"/>
            <a:ext cx="1365885" cy="460375"/>
          </a:xfrm>
          <a:prstGeom prst="rect">
            <a:avLst/>
          </a:prstGeom>
        </p:spPr>
        <p:txBody>
          <a:bodyPr wrap="none">
            <a:spAutoFit/>
          </a:bodyPr>
          <a:lstStyle/>
          <a:p>
            <a:r>
              <a:rPr lang="en-US" altLang="zh-CN" sz="2400" dirty="0">
                <a:solidFill>
                  <a:schemeClr val="bg1"/>
                </a:solidFill>
                <a:latin typeface="等线" panose="02010600030101010101" pitchFamily="2" charset="-122"/>
                <a:ea typeface="等线" panose="02010600030101010101" pitchFamily="2" charset="-122"/>
              </a:rPr>
              <a:t>PART 05 </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7" name="TextBox 64"/>
          <p:cNvSpPr txBox="1"/>
          <p:nvPr/>
        </p:nvSpPr>
        <p:spPr>
          <a:xfrm>
            <a:off x="6665695" y="5583972"/>
            <a:ext cx="3115746" cy="521970"/>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Conclusion</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p:cNvSpPr/>
          <p:nvPr/>
        </p:nvSpPr>
        <p:spPr>
          <a:xfrm>
            <a:off x="4227053" y="3122160"/>
            <a:ext cx="279117" cy="292190"/>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sp>
        <p:nvSpPr>
          <p:cNvPr id="23" name="任意多边形"/>
          <p:cNvSpPr/>
          <p:nvPr/>
        </p:nvSpPr>
        <p:spPr>
          <a:xfrm>
            <a:off x="6001693" y="3125654"/>
            <a:ext cx="292190" cy="285202"/>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1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sp>
        <p:nvSpPr>
          <p:cNvPr id="17" name="任意多边形"/>
          <p:cNvSpPr/>
          <p:nvPr/>
        </p:nvSpPr>
        <p:spPr>
          <a:xfrm>
            <a:off x="7799331" y="3122160"/>
            <a:ext cx="259264" cy="292190"/>
          </a:xfrm>
          <a:custGeom>
            <a:avLst/>
            <a:gdLst>
              <a:gd name="connsiteX0" fmla="*/ 341771 w 538414"/>
              <a:gd name="connsiteY0" fmla="*/ 44738 h 606792"/>
              <a:gd name="connsiteX1" fmla="*/ 538414 w 538414"/>
              <a:gd name="connsiteY1" fmla="*/ 303537 h 606792"/>
              <a:gd name="connsiteX2" fmla="*/ 307453 w 538414"/>
              <a:gd name="connsiteY2" fmla="*/ 569462 h 606792"/>
              <a:gd name="connsiteX3" fmla="*/ 346782 w 538414"/>
              <a:gd name="connsiteY3" fmla="*/ 492292 h 606792"/>
              <a:gd name="connsiteX4" fmla="*/ 473575 w 538414"/>
              <a:gd name="connsiteY4" fmla="*/ 303537 h 606792"/>
              <a:gd name="connsiteX5" fmla="*/ 334330 w 538414"/>
              <a:gd name="connsiteY5" fmla="*/ 110082 h 606792"/>
              <a:gd name="connsiteX6" fmla="*/ 231243 w 538414"/>
              <a:gd name="connsiteY6" fmla="*/ 37470 h 606792"/>
              <a:gd name="connsiteX7" fmla="*/ 192829 w 538414"/>
              <a:gd name="connsiteY7" fmla="*/ 114184 h 606792"/>
              <a:gd name="connsiteX8" fmla="*/ 64833 w 538414"/>
              <a:gd name="connsiteY8" fmla="*/ 303542 h 606792"/>
              <a:gd name="connsiteX9" fmla="*/ 204065 w 538414"/>
              <a:gd name="connsiteY9" fmla="*/ 496842 h 606792"/>
              <a:gd name="connsiteX10" fmla="*/ 196625 w 538414"/>
              <a:gd name="connsiteY10" fmla="*/ 562336 h 606792"/>
              <a:gd name="connsiteX11" fmla="*/ 0 w 538414"/>
              <a:gd name="connsiteY11" fmla="*/ 303542 h 606792"/>
              <a:gd name="connsiteX12" fmla="*/ 231243 w 538414"/>
              <a:gd name="connsiteY12" fmla="*/ 37470 h 606792"/>
              <a:gd name="connsiteX13" fmla="*/ 296052 w 538414"/>
              <a:gd name="connsiteY13" fmla="*/ 0 h 606792"/>
              <a:gd name="connsiteX14" fmla="*/ 300607 w 538414"/>
              <a:gd name="connsiteY14" fmla="*/ 607 h 606792"/>
              <a:gd name="connsiteX15" fmla="*/ 312147 w 538414"/>
              <a:gd name="connsiteY15" fmla="*/ 18801 h 606792"/>
              <a:gd name="connsiteX16" fmla="*/ 285727 w 538414"/>
              <a:gd name="connsiteY16" fmla="*/ 248964 h 606792"/>
              <a:gd name="connsiteX17" fmla="*/ 408715 w 538414"/>
              <a:gd name="connsiteY17" fmla="*/ 248964 h 606792"/>
              <a:gd name="connsiteX18" fmla="*/ 422532 w 538414"/>
              <a:gd name="connsiteY18" fmla="*/ 255635 h 606792"/>
              <a:gd name="connsiteX19" fmla="*/ 423292 w 538414"/>
              <a:gd name="connsiteY19" fmla="*/ 270949 h 606792"/>
              <a:gd name="connsiteX20" fmla="*/ 256726 w 538414"/>
              <a:gd name="connsiteY20" fmla="*/ 597998 h 606792"/>
              <a:gd name="connsiteX21" fmla="*/ 242302 w 538414"/>
              <a:gd name="connsiteY21" fmla="*/ 606792 h 606792"/>
              <a:gd name="connsiteX22" fmla="*/ 237595 w 538414"/>
              <a:gd name="connsiteY22" fmla="*/ 606186 h 606792"/>
              <a:gd name="connsiteX23" fmla="*/ 226207 w 538414"/>
              <a:gd name="connsiteY23" fmla="*/ 589659 h 606792"/>
              <a:gd name="connsiteX24" fmla="*/ 251108 w 538414"/>
              <a:gd name="connsiteY24" fmla="*/ 368139 h 606792"/>
              <a:gd name="connsiteX25" fmla="*/ 129487 w 538414"/>
              <a:gd name="connsiteY25" fmla="*/ 368139 h 606792"/>
              <a:gd name="connsiteX26" fmla="*/ 115821 w 538414"/>
              <a:gd name="connsiteY26" fmla="*/ 359496 h 606792"/>
              <a:gd name="connsiteX27" fmla="*/ 115062 w 538414"/>
              <a:gd name="connsiteY27" fmla="*/ 343121 h 606792"/>
              <a:gd name="connsiteX28" fmla="*/ 281628 w 538414"/>
              <a:gd name="connsiteY28" fmla="*/ 8946 h 606792"/>
              <a:gd name="connsiteX29" fmla="*/ 296052 w 538414"/>
              <a:gd name="connsiteY29"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8414" h="606792">
                <a:moveTo>
                  <a:pt x="341771" y="44738"/>
                </a:moveTo>
                <a:cubicBezTo>
                  <a:pt x="455049" y="76425"/>
                  <a:pt x="538414" y="180430"/>
                  <a:pt x="538414" y="303537"/>
                </a:cubicBezTo>
                <a:cubicBezTo>
                  <a:pt x="538414" y="438774"/>
                  <a:pt x="437739" y="550966"/>
                  <a:pt x="307453" y="569462"/>
                </a:cubicBezTo>
                <a:lnTo>
                  <a:pt x="346782" y="492292"/>
                </a:lnTo>
                <a:cubicBezTo>
                  <a:pt x="421035" y="461667"/>
                  <a:pt x="473575" y="388591"/>
                  <a:pt x="473575" y="303537"/>
                </a:cubicBezTo>
                <a:cubicBezTo>
                  <a:pt x="473575" y="213632"/>
                  <a:pt x="415113" y="137221"/>
                  <a:pt x="334330" y="110082"/>
                </a:cubicBezTo>
                <a:close/>
                <a:moveTo>
                  <a:pt x="231243" y="37470"/>
                </a:moveTo>
                <a:lnTo>
                  <a:pt x="192829" y="114184"/>
                </a:lnTo>
                <a:cubicBezTo>
                  <a:pt x="117975" y="144505"/>
                  <a:pt x="64833" y="217883"/>
                  <a:pt x="64833" y="303542"/>
                </a:cubicBezTo>
                <a:cubicBezTo>
                  <a:pt x="64833" y="393294"/>
                  <a:pt x="123137" y="469704"/>
                  <a:pt x="204065" y="496842"/>
                </a:cubicBezTo>
                <a:lnTo>
                  <a:pt x="196625" y="562336"/>
                </a:lnTo>
                <a:cubicBezTo>
                  <a:pt x="83357" y="530650"/>
                  <a:pt x="0" y="426647"/>
                  <a:pt x="0" y="303542"/>
                </a:cubicBezTo>
                <a:cubicBezTo>
                  <a:pt x="0" y="168156"/>
                  <a:pt x="100666" y="55966"/>
                  <a:pt x="231243" y="37470"/>
                </a:cubicBezTo>
                <a:close/>
                <a:moveTo>
                  <a:pt x="296052" y="0"/>
                </a:moveTo>
                <a:cubicBezTo>
                  <a:pt x="297570" y="0"/>
                  <a:pt x="299089" y="152"/>
                  <a:pt x="300607" y="607"/>
                </a:cubicBezTo>
                <a:cubicBezTo>
                  <a:pt x="308199" y="2881"/>
                  <a:pt x="313058" y="11069"/>
                  <a:pt x="312147" y="18801"/>
                </a:cubicBezTo>
                <a:lnTo>
                  <a:pt x="285727" y="248964"/>
                </a:lnTo>
                <a:lnTo>
                  <a:pt x="408715" y="248964"/>
                </a:lnTo>
                <a:cubicBezTo>
                  <a:pt x="414485" y="248964"/>
                  <a:pt x="419647" y="250783"/>
                  <a:pt x="422532" y="255635"/>
                </a:cubicBezTo>
                <a:cubicBezTo>
                  <a:pt x="425569" y="260487"/>
                  <a:pt x="425721" y="265946"/>
                  <a:pt x="423292" y="270949"/>
                </a:cubicBezTo>
                <a:lnTo>
                  <a:pt x="256726" y="597998"/>
                </a:lnTo>
                <a:cubicBezTo>
                  <a:pt x="253841" y="603457"/>
                  <a:pt x="248223" y="606792"/>
                  <a:pt x="242302" y="606792"/>
                </a:cubicBezTo>
                <a:cubicBezTo>
                  <a:pt x="240632" y="606792"/>
                  <a:pt x="239113" y="606641"/>
                  <a:pt x="237595" y="606186"/>
                </a:cubicBezTo>
                <a:cubicBezTo>
                  <a:pt x="230155" y="603911"/>
                  <a:pt x="225296" y="597392"/>
                  <a:pt x="226207" y="589659"/>
                </a:cubicBezTo>
                <a:lnTo>
                  <a:pt x="251108" y="368139"/>
                </a:lnTo>
                <a:lnTo>
                  <a:pt x="129487" y="368139"/>
                </a:lnTo>
                <a:cubicBezTo>
                  <a:pt x="123869" y="368139"/>
                  <a:pt x="118706" y="364348"/>
                  <a:pt x="115821" y="359496"/>
                </a:cubicBezTo>
                <a:cubicBezTo>
                  <a:pt x="112785" y="354796"/>
                  <a:pt x="112481" y="348125"/>
                  <a:pt x="115062" y="343121"/>
                </a:cubicBezTo>
                <a:lnTo>
                  <a:pt x="281628" y="8946"/>
                </a:lnTo>
                <a:cubicBezTo>
                  <a:pt x="284361" y="3336"/>
                  <a:pt x="289979" y="0"/>
                  <a:pt x="296052" y="0"/>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47" y="1910711"/>
            <a:ext cx="5886753" cy="3319658"/>
          </a:xfrm>
          <a:prstGeom prst="rect">
            <a:avLst/>
          </a:prstGeom>
        </p:spPr>
      </p:pic>
      <p:sp>
        <p:nvSpPr>
          <p:cNvPr id="38" name="矩形 2"/>
          <p:cNvSpPr/>
          <p:nvPr/>
        </p:nvSpPr>
        <p:spPr>
          <a:xfrm>
            <a:off x="6191250" y="1276350"/>
            <a:ext cx="5593620" cy="5124450"/>
          </a:xfrm>
          <a:prstGeom prst="rect">
            <a:avLst/>
          </a:prstGeom>
          <a:solidFill>
            <a:srgbClr val="606372">
              <a:lumMod val="40000"/>
              <a:lumOff val="60000"/>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2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矩形 8"/>
          <p:cNvSpPr/>
          <p:nvPr/>
        </p:nvSpPr>
        <p:spPr>
          <a:xfrm>
            <a:off x="6219081" y="1326865"/>
            <a:ext cx="5333220" cy="3903504"/>
          </a:xfrm>
          <a:prstGeom prst="rect">
            <a:avLst/>
          </a:prstGeom>
        </p:spPr>
        <p:txBody>
          <a:bodyPr wrap="square">
            <a:spAutoFit/>
          </a:bodyPr>
          <a:lstStyle/>
          <a:p>
            <a:pPr marL="457200" indent="-457200">
              <a:lnSpc>
                <a:spcPct val="150000"/>
              </a:lnSpc>
              <a:buFont typeface="Wingdings" panose="05000000000000000000" pitchFamily="2" charset="2"/>
              <a:buChar char="ü"/>
              <a:defRPr/>
            </a:pPr>
            <a:r>
              <a:rPr lang="en-GB" altLang="zh-CN" sz="2800" b="1" dirty="0">
                <a:solidFill>
                  <a:srgbClr val="AD8082">
                    <a:lumMod val="50000"/>
                  </a:srgbClr>
                </a:solidFill>
                <a:latin typeface="Calibri" panose="020F0502020204030204"/>
                <a:ea typeface="微软雅黑" panose="020B0503020204020204" charset="-122"/>
                <a:sym typeface="+mn-ea"/>
              </a:rPr>
              <a:t>The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peak</a:t>
            </a:r>
            <a:r>
              <a:rPr lang="en-GB" altLang="zh-CN" sz="2800" b="1" dirty="0">
                <a:solidFill>
                  <a:srgbClr val="AD8082">
                    <a:lumMod val="50000"/>
                  </a:srgbClr>
                </a:solidFill>
                <a:latin typeface="Calibri" panose="020F0502020204030204"/>
                <a:ea typeface="微软雅黑" panose="020B0503020204020204" charset="-122"/>
                <a:sym typeface="+mn-ea"/>
              </a:rPr>
              <a:t> is in the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middle</a:t>
            </a:r>
          </a:p>
          <a:p>
            <a:pPr marL="457200" indent="-457200">
              <a:lnSpc>
                <a:spcPct val="150000"/>
              </a:lnSpc>
              <a:buFont typeface="Wingdings" panose="05000000000000000000" pitchFamily="2" charset="2"/>
              <a:buChar char="ü"/>
              <a:defRPr/>
            </a:pPr>
            <a:r>
              <a:rPr lang="en-GB" altLang="zh-CN" sz="2800" b="1" dirty="0">
                <a:solidFill>
                  <a:srgbClr val="AD8082">
                    <a:lumMod val="50000"/>
                  </a:srgbClr>
                </a:solidFill>
                <a:latin typeface="Calibri" panose="020F0502020204030204"/>
                <a:ea typeface="微软雅黑" panose="020B0503020204020204" charset="-122"/>
                <a:sym typeface="+mn-ea"/>
              </a:rPr>
              <a:t>Both sides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gradually decreasing</a:t>
            </a:r>
          </a:p>
          <a:p>
            <a:pPr marL="457200" indent="-457200">
              <a:lnSpc>
                <a:spcPct val="150000"/>
              </a:lnSpc>
              <a:buFont typeface="Wingdings" panose="05000000000000000000" pitchFamily="2" charset="2"/>
              <a:buChar char="ü"/>
              <a:defRPr/>
            </a:pPr>
            <a:r>
              <a:rPr lang="en-GB" altLang="zh-CN" sz="2800" b="1" dirty="0">
                <a:solidFill>
                  <a:srgbClr val="AD8082">
                    <a:lumMod val="50000"/>
                  </a:srgbClr>
                </a:solidFill>
                <a:latin typeface="Calibri" panose="020F0502020204030204"/>
                <a:ea typeface="微软雅黑" panose="020B0503020204020204" charset="-122"/>
                <a:sym typeface="+mn-ea"/>
              </a:rPr>
              <a:t>The two sides are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nearly symmetrical</a:t>
            </a:r>
          </a:p>
          <a:p>
            <a:pPr marL="457200" indent="-457200">
              <a:lnSpc>
                <a:spcPct val="150000"/>
              </a:lnSpc>
              <a:buFont typeface="Wingdings" panose="05000000000000000000" pitchFamily="2" charset="2"/>
              <a:buChar char="ü"/>
              <a:defRPr/>
            </a:pPr>
            <a:r>
              <a:rPr lang="en-GB" altLang="zh-CN" sz="2800" b="1" dirty="0">
                <a:solidFill>
                  <a:srgbClr val="AD8082">
                    <a:lumMod val="50000"/>
                  </a:srgbClr>
                </a:solidFill>
                <a:latin typeface="Calibri" panose="020F0502020204030204"/>
                <a:ea typeface="微软雅黑" panose="020B0503020204020204" charset="-122"/>
                <a:sym typeface="+mn-ea"/>
              </a:rPr>
              <a:t>The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ends</a:t>
            </a:r>
            <a:r>
              <a:rPr lang="en-GB" altLang="zh-CN" sz="2800" b="1" dirty="0">
                <a:solidFill>
                  <a:srgbClr val="AD8082">
                    <a:lumMod val="50000"/>
                  </a:srgbClr>
                </a:solidFill>
                <a:latin typeface="Calibri" panose="020F0502020204030204"/>
                <a:ea typeface="微软雅黑" panose="020B0503020204020204" charset="-122"/>
                <a:sym typeface="+mn-ea"/>
              </a:rPr>
              <a:t> do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not intersect </a:t>
            </a:r>
            <a:r>
              <a:rPr lang="en-GB" altLang="zh-CN" sz="2800" b="1" dirty="0">
                <a:solidFill>
                  <a:srgbClr val="AD8082">
                    <a:lumMod val="50000"/>
                  </a:srgbClr>
                </a:solidFill>
                <a:latin typeface="Calibri" panose="020F0502020204030204"/>
                <a:ea typeface="微软雅黑" panose="020B0503020204020204" charset="-122"/>
                <a:sym typeface="+mn-ea"/>
              </a:rPr>
              <a:t>with the </a:t>
            </a:r>
            <a:r>
              <a:rPr lang="en-GB" altLang="zh-CN" sz="2800" b="1" i="1" dirty="0">
                <a:solidFill>
                  <a:srgbClr val="DEC18C">
                    <a:lumMod val="75000"/>
                  </a:srgbClr>
                </a:solidFill>
                <a:effectLst>
                  <a:outerShdw blurRad="38100" dist="38100" dir="2700000" algn="tl">
                    <a:srgbClr val="000000">
                      <a:alpha val="43137"/>
                    </a:srgbClr>
                  </a:outerShdw>
                </a:effectLst>
                <a:latin typeface="Calibri" panose="020F0502020204030204"/>
                <a:ea typeface="微软雅黑" panose="020B0503020204020204" charset="-122"/>
                <a:sym typeface="+mn-ea"/>
              </a:rPr>
              <a:t>x-axis</a:t>
            </a:r>
            <a:endParaRPr lang="en-GB" altLang="zh-CN" sz="2800" b="1" dirty="0">
              <a:solidFill>
                <a:srgbClr val="AD8082">
                  <a:lumMod val="50000"/>
                </a:srgbClr>
              </a:solidFill>
              <a:latin typeface="Calibri" panose="020F0502020204030204"/>
              <a:ea typeface="微软雅黑" panose="020B0503020204020204" charset="-122"/>
              <a:sym typeface="+mn-ea"/>
            </a:endParaRPr>
          </a:p>
        </p:txBody>
      </p:sp>
      <p:grpSp>
        <p:nvGrpSpPr>
          <p:cNvPr id="43" name="Group 28"/>
          <p:cNvGrpSpPr/>
          <p:nvPr/>
        </p:nvGrpSpPr>
        <p:grpSpPr>
          <a:xfrm>
            <a:off x="8371205" y="5621655"/>
            <a:ext cx="3180715" cy="696576"/>
            <a:chOff x="6481823" y="3429000"/>
            <a:chExt cx="4985363" cy="1348354"/>
          </a:xfrm>
        </p:grpSpPr>
        <p:sp>
          <p:nvSpPr>
            <p:cNvPr id="44" name="圆角矩形 8"/>
            <p:cNvSpPr/>
            <p:nvPr/>
          </p:nvSpPr>
          <p:spPr>
            <a:xfrm>
              <a:off x="6481823" y="3429000"/>
              <a:ext cx="4985363" cy="1322578"/>
            </a:xfrm>
            <a:prstGeom prst="roundRect">
              <a:avLst>
                <a:gd name="adj" fmla="val 13817"/>
              </a:avLst>
            </a:prstGeom>
            <a:noFill/>
            <a:ln w="57150" cap="flat" cmpd="sng" algn="ctr">
              <a:solidFill>
                <a:srgbClr val="606372">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5" name="矩形 63"/>
            <p:cNvSpPr/>
            <p:nvPr/>
          </p:nvSpPr>
          <p:spPr>
            <a:xfrm>
              <a:off x="6481823" y="3528526"/>
              <a:ext cx="4985363" cy="1248828"/>
            </a:xfrm>
            <a:prstGeom prst="rect">
              <a:avLst/>
            </a:prstGeom>
            <a:ln w="57150">
              <a:noFill/>
            </a:ln>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GB" altLang="zh-CN" sz="2400" b="1" i="0" u="none" strike="noStrike" kern="0" cap="none" spc="0" normalizeH="0" baseline="0" noProof="0" dirty="0">
                  <a:ln>
                    <a:noFill/>
                  </a:ln>
                  <a:solidFill>
                    <a:srgbClr val="AD8082">
                      <a:lumMod val="50000"/>
                    </a:srgbClr>
                  </a:solidFill>
                  <a:effectLst/>
                  <a:uLnTx/>
                  <a:uFillTx/>
                  <a:latin typeface="Cambria" panose="02040503050406030204" pitchFamily="18" charset="0"/>
                  <a:ea typeface="Cambria" panose="02040503050406030204" pitchFamily="18" charset="0"/>
                </a:rPr>
                <a:t>Normally Distributed</a:t>
              </a:r>
            </a:p>
          </p:txBody>
        </p:sp>
      </p:grpSp>
      <p:sp>
        <p:nvSpPr>
          <p:cNvPr id="1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14" name="文本框 13"/>
          <p:cNvSpPr txBox="1"/>
          <p:nvPr/>
        </p:nvSpPr>
        <p:spPr>
          <a:xfrm>
            <a:off x="1028065" y="41843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Assumption of The Model</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42" presetClass="entr" presetSubtype="0" fill="hold" grpId="1" nodeType="after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animEffect transition="in" filter="fade">
                                          <p:cBhvr>
                                            <p:cTn id="11" dur="500"/>
                                            <p:tgtEl>
                                              <p:spTgt spid="39">
                                                <p:txEl>
                                                  <p:pRg st="0" end="0"/>
                                                </p:txEl>
                                              </p:spTgt>
                                            </p:tgtEl>
                                          </p:cBhvr>
                                        </p:animEffect>
                                        <p:anim calcmode="lin" valueType="num">
                                          <p:cBhvr>
                                            <p:cTn id="1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1" nodeType="afterEffect">
                                      <p:stCondLst>
                                        <p:cond delay="0"/>
                                      </p:stCondLst>
                                      <p:childTnLst>
                                        <p:set>
                                          <p:cBhvr>
                                            <p:cTn id="16" dur="1" fill="hold">
                                              <p:stCondLst>
                                                <p:cond delay="0"/>
                                              </p:stCondLst>
                                            </p:cTn>
                                            <p:tgtEl>
                                              <p:spTgt spid="39">
                                                <p:txEl>
                                                  <p:pRg st="1" end="1"/>
                                                </p:txEl>
                                              </p:spTgt>
                                            </p:tgtEl>
                                            <p:attrNameLst>
                                              <p:attrName>style.visibility</p:attrName>
                                            </p:attrNameLst>
                                          </p:cBhvr>
                                          <p:to>
                                            <p:strVal val="visible"/>
                                          </p:to>
                                        </p:set>
                                        <p:animEffect transition="in" filter="fade">
                                          <p:cBhvr>
                                            <p:cTn id="17" dur="500"/>
                                            <p:tgtEl>
                                              <p:spTgt spid="39">
                                                <p:txEl>
                                                  <p:pRg st="1" end="1"/>
                                                </p:txEl>
                                              </p:spTgt>
                                            </p:tgtEl>
                                          </p:cBhvr>
                                        </p:animEffect>
                                        <p:anim calcmode="lin" valueType="num">
                                          <p:cBhvr>
                                            <p:cTn id="18"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1" nodeType="afterEffect">
                                      <p:stCondLst>
                                        <p:cond delay="0"/>
                                      </p:stCondLst>
                                      <p:childTnLst>
                                        <p:set>
                                          <p:cBhvr>
                                            <p:cTn id="22" dur="1" fill="hold">
                                              <p:stCondLst>
                                                <p:cond delay="0"/>
                                              </p:stCondLst>
                                            </p:cTn>
                                            <p:tgtEl>
                                              <p:spTgt spid="39">
                                                <p:txEl>
                                                  <p:pRg st="2" end="2"/>
                                                </p:txEl>
                                              </p:spTgt>
                                            </p:tgtEl>
                                            <p:attrNameLst>
                                              <p:attrName>style.visibility</p:attrName>
                                            </p:attrNameLst>
                                          </p:cBhvr>
                                          <p:to>
                                            <p:strVal val="visible"/>
                                          </p:to>
                                        </p:set>
                                        <p:animEffect transition="in" filter="fade">
                                          <p:cBhvr>
                                            <p:cTn id="23" dur="500"/>
                                            <p:tgtEl>
                                              <p:spTgt spid="39">
                                                <p:txEl>
                                                  <p:pRg st="2" end="2"/>
                                                </p:txEl>
                                              </p:spTgt>
                                            </p:tgtEl>
                                          </p:cBhvr>
                                        </p:animEffect>
                                        <p:anim calcmode="lin" valueType="num">
                                          <p:cBhvr>
                                            <p:cTn id="24"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1" nodeType="after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animEffect transition="in" filter="fade">
                                          <p:cBhvr>
                                            <p:cTn id="29" dur="500"/>
                                            <p:tgtEl>
                                              <p:spTgt spid="39">
                                                <p:txEl>
                                                  <p:pRg st="3" end="3"/>
                                                </p:txEl>
                                              </p:spTgt>
                                            </p:tgtEl>
                                          </p:cBhvr>
                                        </p:animEffect>
                                        <p:anim calcmode="lin" valueType="num">
                                          <p:cBhvr>
                                            <p:cTn id="30"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9">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14:presetBounceEnd="38000">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14:bounceEnd="38000">
                                          <p:cBhvr additive="base">
                                            <p:cTn id="35" dur="1000" fill="hold"/>
                                            <p:tgtEl>
                                              <p:spTgt spid="43"/>
                                            </p:tgtEl>
                                            <p:attrNameLst>
                                              <p:attrName>ppt_x</p:attrName>
                                            </p:attrNameLst>
                                          </p:cBhvr>
                                          <p:tavLst>
                                            <p:tav tm="0">
                                              <p:val>
                                                <p:strVal val="#ppt_x"/>
                                              </p:val>
                                            </p:tav>
                                            <p:tav tm="100000">
                                              <p:val>
                                                <p:strVal val="#ppt_x"/>
                                              </p:val>
                                            </p:tav>
                                          </p:tavLst>
                                        </p:anim>
                                        <p:anim calcmode="lin" valueType="num" p14:bounceEnd="38000">
                                          <p:cBhvr additive="base">
                                            <p:cTn id="36"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39" grpI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42" presetClass="entr" presetSubtype="0" fill="hold" grpId="1" nodeType="after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animEffect transition="in" filter="fade">
                                          <p:cBhvr>
                                            <p:cTn id="11" dur="500"/>
                                            <p:tgtEl>
                                              <p:spTgt spid="39">
                                                <p:txEl>
                                                  <p:pRg st="0" end="0"/>
                                                </p:txEl>
                                              </p:spTgt>
                                            </p:tgtEl>
                                          </p:cBhvr>
                                        </p:animEffect>
                                        <p:anim calcmode="lin" valueType="num">
                                          <p:cBhvr>
                                            <p:cTn id="12"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1" nodeType="afterEffect">
                                      <p:stCondLst>
                                        <p:cond delay="0"/>
                                      </p:stCondLst>
                                      <p:childTnLst>
                                        <p:set>
                                          <p:cBhvr>
                                            <p:cTn id="16" dur="1" fill="hold">
                                              <p:stCondLst>
                                                <p:cond delay="0"/>
                                              </p:stCondLst>
                                            </p:cTn>
                                            <p:tgtEl>
                                              <p:spTgt spid="39">
                                                <p:txEl>
                                                  <p:pRg st="1" end="1"/>
                                                </p:txEl>
                                              </p:spTgt>
                                            </p:tgtEl>
                                            <p:attrNameLst>
                                              <p:attrName>style.visibility</p:attrName>
                                            </p:attrNameLst>
                                          </p:cBhvr>
                                          <p:to>
                                            <p:strVal val="visible"/>
                                          </p:to>
                                        </p:set>
                                        <p:animEffect transition="in" filter="fade">
                                          <p:cBhvr>
                                            <p:cTn id="17" dur="500"/>
                                            <p:tgtEl>
                                              <p:spTgt spid="39">
                                                <p:txEl>
                                                  <p:pRg st="1" end="1"/>
                                                </p:txEl>
                                              </p:spTgt>
                                            </p:tgtEl>
                                          </p:cBhvr>
                                        </p:animEffect>
                                        <p:anim calcmode="lin" valueType="num">
                                          <p:cBhvr>
                                            <p:cTn id="18"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1" nodeType="afterEffect">
                                      <p:stCondLst>
                                        <p:cond delay="0"/>
                                      </p:stCondLst>
                                      <p:childTnLst>
                                        <p:set>
                                          <p:cBhvr>
                                            <p:cTn id="22" dur="1" fill="hold">
                                              <p:stCondLst>
                                                <p:cond delay="0"/>
                                              </p:stCondLst>
                                            </p:cTn>
                                            <p:tgtEl>
                                              <p:spTgt spid="39">
                                                <p:txEl>
                                                  <p:pRg st="2" end="2"/>
                                                </p:txEl>
                                              </p:spTgt>
                                            </p:tgtEl>
                                            <p:attrNameLst>
                                              <p:attrName>style.visibility</p:attrName>
                                            </p:attrNameLst>
                                          </p:cBhvr>
                                          <p:to>
                                            <p:strVal val="visible"/>
                                          </p:to>
                                        </p:set>
                                        <p:animEffect transition="in" filter="fade">
                                          <p:cBhvr>
                                            <p:cTn id="23" dur="500"/>
                                            <p:tgtEl>
                                              <p:spTgt spid="39">
                                                <p:txEl>
                                                  <p:pRg st="2" end="2"/>
                                                </p:txEl>
                                              </p:spTgt>
                                            </p:tgtEl>
                                          </p:cBhvr>
                                        </p:animEffect>
                                        <p:anim calcmode="lin" valueType="num">
                                          <p:cBhvr>
                                            <p:cTn id="24"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1" nodeType="after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animEffect transition="in" filter="fade">
                                          <p:cBhvr>
                                            <p:cTn id="29" dur="500"/>
                                            <p:tgtEl>
                                              <p:spTgt spid="39">
                                                <p:txEl>
                                                  <p:pRg st="3" end="3"/>
                                                </p:txEl>
                                              </p:spTgt>
                                            </p:tgtEl>
                                          </p:cBhvr>
                                        </p:animEffect>
                                        <p:anim calcmode="lin" valueType="num">
                                          <p:cBhvr>
                                            <p:cTn id="30"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9">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1000" fill="hold"/>
                                            <p:tgtEl>
                                              <p:spTgt spid="43"/>
                                            </p:tgtEl>
                                            <p:attrNameLst>
                                              <p:attrName>ppt_x</p:attrName>
                                            </p:attrNameLst>
                                          </p:cBhvr>
                                          <p:tavLst>
                                            <p:tav tm="0">
                                              <p:val>
                                                <p:strVal val="#ppt_x"/>
                                              </p:val>
                                            </p:tav>
                                            <p:tav tm="100000">
                                              <p:val>
                                                <p:strVal val="#ppt_x"/>
                                              </p:val>
                                            </p:tav>
                                          </p:tavLst>
                                        </p:anim>
                                        <p:anim calcmode="lin" valueType="num">
                                          <p:cBhvr additive="base">
                                            <p:cTn id="36"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39" grpId="1" build="p"/>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p:cNvSpPr/>
          <p:nvPr/>
        </p:nvSpPr>
        <p:spPr>
          <a:xfrm>
            <a:off x="4227053" y="3122160"/>
            <a:ext cx="279117" cy="292190"/>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sp>
        <p:nvSpPr>
          <p:cNvPr id="23" name="任意多边形"/>
          <p:cNvSpPr/>
          <p:nvPr/>
        </p:nvSpPr>
        <p:spPr>
          <a:xfrm>
            <a:off x="6001693" y="3125654"/>
            <a:ext cx="292190" cy="285202"/>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1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sp>
        <p:nvSpPr>
          <p:cNvPr id="17" name="任意多边形"/>
          <p:cNvSpPr/>
          <p:nvPr/>
        </p:nvSpPr>
        <p:spPr>
          <a:xfrm>
            <a:off x="7799331" y="3122160"/>
            <a:ext cx="259264" cy="292190"/>
          </a:xfrm>
          <a:custGeom>
            <a:avLst/>
            <a:gdLst>
              <a:gd name="connsiteX0" fmla="*/ 341771 w 538414"/>
              <a:gd name="connsiteY0" fmla="*/ 44738 h 606792"/>
              <a:gd name="connsiteX1" fmla="*/ 538414 w 538414"/>
              <a:gd name="connsiteY1" fmla="*/ 303537 h 606792"/>
              <a:gd name="connsiteX2" fmla="*/ 307453 w 538414"/>
              <a:gd name="connsiteY2" fmla="*/ 569462 h 606792"/>
              <a:gd name="connsiteX3" fmla="*/ 346782 w 538414"/>
              <a:gd name="connsiteY3" fmla="*/ 492292 h 606792"/>
              <a:gd name="connsiteX4" fmla="*/ 473575 w 538414"/>
              <a:gd name="connsiteY4" fmla="*/ 303537 h 606792"/>
              <a:gd name="connsiteX5" fmla="*/ 334330 w 538414"/>
              <a:gd name="connsiteY5" fmla="*/ 110082 h 606792"/>
              <a:gd name="connsiteX6" fmla="*/ 231243 w 538414"/>
              <a:gd name="connsiteY6" fmla="*/ 37470 h 606792"/>
              <a:gd name="connsiteX7" fmla="*/ 192829 w 538414"/>
              <a:gd name="connsiteY7" fmla="*/ 114184 h 606792"/>
              <a:gd name="connsiteX8" fmla="*/ 64833 w 538414"/>
              <a:gd name="connsiteY8" fmla="*/ 303542 h 606792"/>
              <a:gd name="connsiteX9" fmla="*/ 204065 w 538414"/>
              <a:gd name="connsiteY9" fmla="*/ 496842 h 606792"/>
              <a:gd name="connsiteX10" fmla="*/ 196625 w 538414"/>
              <a:gd name="connsiteY10" fmla="*/ 562336 h 606792"/>
              <a:gd name="connsiteX11" fmla="*/ 0 w 538414"/>
              <a:gd name="connsiteY11" fmla="*/ 303542 h 606792"/>
              <a:gd name="connsiteX12" fmla="*/ 231243 w 538414"/>
              <a:gd name="connsiteY12" fmla="*/ 37470 h 606792"/>
              <a:gd name="connsiteX13" fmla="*/ 296052 w 538414"/>
              <a:gd name="connsiteY13" fmla="*/ 0 h 606792"/>
              <a:gd name="connsiteX14" fmla="*/ 300607 w 538414"/>
              <a:gd name="connsiteY14" fmla="*/ 607 h 606792"/>
              <a:gd name="connsiteX15" fmla="*/ 312147 w 538414"/>
              <a:gd name="connsiteY15" fmla="*/ 18801 h 606792"/>
              <a:gd name="connsiteX16" fmla="*/ 285727 w 538414"/>
              <a:gd name="connsiteY16" fmla="*/ 248964 h 606792"/>
              <a:gd name="connsiteX17" fmla="*/ 408715 w 538414"/>
              <a:gd name="connsiteY17" fmla="*/ 248964 h 606792"/>
              <a:gd name="connsiteX18" fmla="*/ 422532 w 538414"/>
              <a:gd name="connsiteY18" fmla="*/ 255635 h 606792"/>
              <a:gd name="connsiteX19" fmla="*/ 423292 w 538414"/>
              <a:gd name="connsiteY19" fmla="*/ 270949 h 606792"/>
              <a:gd name="connsiteX20" fmla="*/ 256726 w 538414"/>
              <a:gd name="connsiteY20" fmla="*/ 597998 h 606792"/>
              <a:gd name="connsiteX21" fmla="*/ 242302 w 538414"/>
              <a:gd name="connsiteY21" fmla="*/ 606792 h 606792"/>
              <a:gd name="connsiteX22" fmla="*/ 237595 w 538414"/>
              <a:gd name="connsiteY22" fmla="*/ 606186 h 606792"/>
              <a:gd name="connsiteX23" fmla="*/ 226207 w 538414"/>
              <a:gd name="connsiteY23" fmla="*/ 589659 h 606792"/>
              <a:gd name="connsiteX24" fmla="*/ 251108 w 538414"/>
              <a:gd name="connsiteY24" fmla="*/ 368139 h 606792"/>
              <a:gd name="connsiteX25" fmla="*/ 129487 w 538414"/>
              <a:gd name="connsiteY25" fmla="*/ 368139 h 606792"/>
              <a:gd name="connsiteX26" fmla="*/ 115821 w 538414"/>
              <a:gd name="connsiteY26" fmla="*/ 359496 h 606792"/>
              <a:gd name="connsiteX27" fmla="*/ 115062 w 538414"/>
              <a:gd name="connsiteY27" fmla="*/ 343121 h 606792"/>
              <a:gd name="connsiteX28" fmla="*/ 281628 w 538414"/>
              <a:gd name="connsiteY28" fmla="*/ 8946 h 606792"/>
              <a:gd name="connsiteX29" fmla="*/ 296052 w 538414"/>
              <a:gd name="connsiteY29"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8414" h="606792">
                <a:moveTo>
                  <a:pt x="341771" y="44738"/>
                </a:moveTo>
                <a:cubicBezTo>
                  <a:pt x="455049" y="76425"/>
                  <a:pt x="538414" y="180430"/>
                  <a:pt x="538414" y="303537"/>
                </a:cubicBezTo>
                <a:cubicBezTo>
                  <a:pt x="538414" y="438774"/>
                  <a:pt x="437739" y="550966"/>
                  <a:pt x="307453" y="569462"/>
                </a:cubicBezTo>
                <a:lnTo>
                  <a:pt x="346782" y="492292"/>
                </a:lnTo>
                <a:cubicBezTo>
                  <a:pt x="421035" y="461667"/>
                  <a:pt x="473575" y="388591"/>
                  <a:pt x="473575" y="303537"/>
                </a:cubicBezTo>
                <a:cubicBezTo>
                  <a:pt x="473575" y="213632"/>
                  <a:pt x="415113" y="137221"/>
                  <a:pt x="334330" y="110082"/>
                </a:cubicBezTo>
                <a:close/>
                <a:moveTo>
                  <a:pt x="231243" y="37470"/>
                </a:moveTo>
                <a:lnTo>
                  <a:pt x="192829" y="114184"/>
                </a:lnTo>
                <a:cubicBezTo>
                  <a:pt x="117975" y="144505"/>
                  <a:pt x="64833" y="217883"/>
                  <a:pt x="64833" y="303542"/>
                </a:cubicBezTo>
                <a:cubicBezTo>
                  <a:pt x="64833" y="393294"/>
                  <a:pt x="123137" y="469704"/>
                  <a:pt x="204065" y="496842"/>
                </a:cubicBezTo>
                <a:lnTo>
                  <a:pt x="196625" y="562336"/>
                </a:lnTo>
                <a:cubicBezTo>
                  <a:pt x="83357" y="530650"/>
                  <a:pt x="0" y="426647"/>
                  <a:pt x="0" y="303542"/>
                </a:cubicBezTo>
                <a:cubicBezTo>
                  <a:pt x="0" y="168156"/>
                  <a:pt x="100666" y="55966"/>
                  <a:pt x="231243" y="37470"/>
                </a:cubicBezTo>
                <a:close/>
                <a:moveTo>
                  <a:pt x="296052" y="0"/>
                </a:moveTo>
                <a:cubicBezTo>
                  <a:pt x="297570" y="0"/>
                  <a:pt x="299089" y="152"/>
                  <a:pt x="300607" y="607"/>
                </a:cubicBezTo>
                <a:cubicBezTo>
                  <a:pt x="308199" y="2881"/>
                  <a:pt x="313058" y="11069"/>
                  <a:pt x="312147" y="18801"/>
                </a:cubicBezTo>
                <a:lnTo>
                  <a:pt x="285727" y="248964"/>
                </a:lnTo>
                <a:lnTo>
                  <a:pt x="408715" y="248964"/>
                </a:lnTo>
                <a:cubicBezTo>
                  <a:pt x="414485" y="248964"/>
                  <a:pt x="419647" y="250783"/>
                  <a:pt x="422532" y="255635"/>
                </a:cubicBezTo>
                <a:cubicBezTo>
                  <a:pt x="425569" y="260487"/>
                  <a:pt x="425721" y="265946"/>
                  <a:pt x="423292" y="270949"/>
                </a:cubicBezTo>
                <a:lnTo>
                  <a:pt x="256726" y="597998"/>
                </a:lnTo>
                <a:cubicBezTo>
                  <a:pt x="253841" y="603457"/>
                  <a:pt x="248223" y="606792"/>
                  <a:pt x="242302" y="606792"/>
                </a:cubicBezTo>
                <a:cubicBezTo>
                  <a:pt x="240632" y="606792"/>
                  <a:pt x="239113" y="606641"/>
                  <a:pt x="237595" y="606186"/>
                </a:cubicBezTo>
                <a:cubicBezTo>
                  <a:pt x="230155" y="603911"/>
                  <a:pt x="225296" y="597392"/>
                  <a:pt x="226207" y="589659"/>
                </a:cubicBezTo>
                <a:lnTo>
                  <a:pt x="251108" y="368139"/>
                </a:lnTo>
                <a:lnTo>
                  <a:pt x="129487" y="368139"/>
                </a:lnTo>
                <a:cubicBezTo>
                  <a:pt x="123869" y="368139"/>
                  <a:pt x="118706" y="364348"/>
                  <a:pt x="115821" y="359496"/>
                </a:cubicBezTo>
                <a:cubicBezTo>
                  <a:pt x="112785" y="354796"/>
                  <a:pt x="112481" y="348125"/>
                  <a:pt x="115062" y="343121"/>
                </a:cubicBezTo>
                <a:lnTo>
                  <a:pt x="281628" y="8946"/>
                </a:lnTo>
                <a:cubicBezTo>
                  <a:pt x="284361" y="3336"/>
                  <a:pt x="289979" y="0"/>
                  <a:pt x="296052" y="0"/>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1200" b="1" i="1" dirty="0">
              <a:solidFill>
                <a:schemeClr val="tx1"/>
              </a:solidFill>
              <a:latin typeface="等线" panose="02010600030101010101" pitchFamily="2" charset="-122"/>
              <a:ea typeface="等线" panose="02010600030101010101" pitchFamily="2" charset="-122"/>
              <a:cs typeface="+mn-ea"/>
              <a:sym typeface="微软雅黑" panose="020B0503020204020204" charset="-122"/>
            </a:endParaRPr>
          </a:p>
        </p:txBody>
      </p:sp>
      <p:grpSp>
        <p:nvGrpSpPr>
          <p:cNvPr id="20" name="组合 19"/>
          <p:cNvGrpSpPr/>
          <p:nvPr/>
        </p:nvGrpSpPr>
        <p:grpSpPr>
          <a:xfrm>
            <a:off x="659564" y="1055169"/>
            <a:ext cx="10422362" cy="1626390"/>
            <a:chOff x="931895" y="1029889"/>
            <a:chExt cx="10056703" cy="1508297"/>
          </a:xfrm>
        </p:grpSpPr>
        <p:grpSp>
          <p:nvGrpSpPr>
            <p:cNvPr id="21" name="千图PPT彼岸天：ID 8661124库_组合 1"/>
            <p:cNvGrpSpPr/>
            <p:nvPr>
              <p:custDataLst>
                <p:tags r:id="rId5"/>
              </p:custDataLst>
            </p:nvPr>
          </p:nvGrpSpPr>
          <p:grpSpPr>
            <a:xfrm>
              <a:off x="931895" y="1029889"/>
              <a:ext cx="10056703" cy="1508297"/>
              <a:chOff x="771301" y="1916831"/>
              <a:chExt cx="2345839" cy="3024337"/>
            </a:xfrm>
          </p:grpSpPr>
          <p:sp>
            <p:nvSpPr>
              <p:cNvPr id="24" name="Rectangle 3"/>
              <p:cNvSpPr/>
              <p:nvPr/>
            </p:nvSpPr>
            <p:spPr>
              <a:xfrm>
                <a:off x="771301" y="1916832"/>
                <a:ext cx="2345839" cy="3024336"/>
              </a:xfrm>
              <a:prstGeom prst="rect">
                <a:avLst/>
              </a:prstGeom>
              <a:noFill/>
              <a:ln w="38100" cap="flat" cmpd="sng" algn="ctr">
                <a:solidFill>
                  <a:srgbClr val="606372"/>
                </a:solidFill>
                <a:prstDash val="solid"/>
                <a:miter lim="800000"/>
              </a:ln>
              <a:effectLst/>
            </p:spPr>
            <p:txBody>
              <a:bodyPr wrap="square" tIns="1800000" anchor="t" anchorCtr="1">
                <a:normAutofit fontScale="25000" lnSpcReduction="20000"/>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050" b="0" i="0" u="none" strike="noStrike" kern="0" cap="none" spc="0" normalizeH="0" baseline="0" noProof="0" dirty="0">
                  <a:ln>
                    <a:solidFill>
                      <a:schemeClr val="accent4">
                        <a:lumMod val="75000"/>
                      </a:schemeClr>
                    </a:solidFill>
                  </a:ln>
                  <a:solidFill>
                    <a:srgbClr val="AD8082"/>
                  </a:solidFill>
                  <a:effectLst/>
                  <a:uLnTx/>
                  <a:uFillTx/>
                  <a:latin typeface="Arial" panose="020B0604020202020204"/>
                  <a:ea typeface="微软雅黑" panose="020B0503020204020204" charset="-122"/>
                  <a:cs typeface="+mn-cs"/>
                </a:endParaRPr>
              </a:p>
            </p:txBody>
          </p:sp>
          <p:sp>
            <p:nvSpPr>
              <p:cNvPr id="25" name="Right Triangle 4"/>
              <p:cNvSpPr/>
              <p:nvPr/>
            </p:nvSpPr>
            <p:spPr>
              <a:xfrm rot="5400000">
                <a:off x="813143" y="1880319"/>
                <a:ext cx="840739" cy="913764"/>
              </a:xfrm>
              <a:prstGeom prst="rtTriangle">
                <a:avLst/>
              </a:prstGeom>
              <a:solidFill>
                <a:srgbClr val="AD8082"/>
              </a:solidFill>
              <a:ln w="38100" cap="flat" cmpd="sng" algn="ctr">
                <a:solidFill>
                  <a:srgbClr val="60637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solidFill>
                      <a:schemeClr val="accent4">
                        <a:lumMod val="75000"/>
                      </a:schemeClr>
                    </a:solidFill>
                  </a:ln>
                  <a:solidFill>
                    <a:srgbClr val="AD8082"/>
                  </a:solidFill>
                  <a:effectLst/>
                  <a:uLnTx/>
                  <a:uFillTx/>
                  <a:latin typeface="Arial" panose="020B0604020202020204"/>
                  <a:ea typeface="微软雅黑" panose="020B0503020204020204" charset="-122"/>
                  <a:cs typeface="+mn-cs"/>
                </a:endParaRPr>
              </a:p>
            </p:txBody>
          </p:sp>
          <p:sp>
            <p:nvSpPr>
              <p:cNvPr id="26" name="Right Triangle 5"/>
              <p:cNvSpPr/>
              <p:nvPr/>
            </p:nvSpPr>
            <p:spPr>
              <a:xfrm rot="16200000">
                <a:off x="2166461" y="3992548"/>
                <a:ext cx="906847" cy="985614"/>
              </a:xfrm>
              <a:prstGeom prst="rtTriangle">
                <a:avLst/>
              </a:prstGeom>
              <a:solidFill>
                <a:srgbClr val="AD8082"/>
              </a:solidFill>
              <a:ln w="38100" cap="flat" cmpd="sng" algn="ctr">
                <a:solidFill>
                  <a:srgbClr val="60637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solidFill>
                      <a:srgbClr val="C00000"/>
                    </a:solidFill>
                  </a:ln>
                  <a:solidFill>
                    <a:srgbClr val="AD8082"/>
                  </a:solidFill>
                  <a:effectLst/>
                  <a:uLnTx/>
                  <a:uFillTx/>
                  <a:latin typeface="Arial" panose="020B0604020202020204"/>
                  <a:ea typeface="微软雅黑" panose="020B0503020204020204" charset="-122"/>
                  <a:cs typeface="+mn-cs"/>
                </a:endParaRPr>
              </a:p>
            </p:txBody>
          </p:sp>
        </p:grpSp>
        <mc:AlternateContent xmlns:mc="http://schemas.openxmlformats.org/markup-compatibility/2006" xmlns:a14="http://schemas.microsoft.com/office/drawing/2010/main">
          <mc:Choice Requires="a14">
            <p:sp>
              <p:nvSpPr>
                <p:cNvPr id="22" name="文本框 21"/>
                <p:cNvSpPr txBox="1"/>
                <p:nvPr/>
              </p:nvSpPr>
              <p:spPr>
                <a:xfrm>
                  <a:off x="2459591" y="1349680"/>
                  <a:ext cx="7001310" cy="8919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2800" b="1" i="0" u="none" strike="noStrike" kern="0" cap="none" spc="0" normalizeH="0" baseline="0" noProof="0" dirty="0">
                      <a:ln>
                        <a:solidFill>
                          <a:schemeClr val="accent4">
                            <a:lumMod val="75000"/>
                          </a:schemeClr>
                        </a:solidFill>
                      </a:ln>
                      <a:solidFill>
                        <a:srgbClr val="AD8082"/>
                      </a:solidFill>
                      <a:effectLst/>
                      <a:uLnTx/>
                      <a:uFillTx/>
                      <a:latin typeface="Abadi" panose="020B0604020104020204" pitchFamily="34" charset="0"/>
                      <a:ea typeface="微软雅黑" panose="020B0503020204020204" charset="-122"/>
                      <a:cs typeface="Times New Roman" panose="02020603050405020304" pitchFamily="18" charset="0"/>
                    </a:rPr>
                    <a:t>The likelihood function is defined to be:</a:t>
                  </a:r>
                </a:p>
                <a:p>
                  <a:pPr marL="0" marR="0" lvl="0" indent="0" algn="ctr" defTabSz="91440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𝑳</m:t>
                          </m:r>
                        </m:e>
                        <m:sub>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𝑵</m:t>
                          </m:r>
                        </m:sub>
                      </m:sSub>
                    </m:oMath>
                  </a14:m>
                  <a:r>
                    <a:rPr kumimoji="0" lang="en-GB" sz="2800" b="1" i="0" u="none" strike="noStrike" kern="0" cap="none" spc="0" normalizeH="0" baseline="0" noProof="0" dirty="0">
                      <a:ln>
                        <a:solidFill>
                          <a:schemeClr val="accent4">
                            <a:lumMod val="75000"/>
                          </a:schemeClr>
                        </a:solidFill>
                      </a:ln>
                      <a:solidFill>
                        <a:srgbClr val="AD8082"/>
                      </a:solidFill>
                      <a:effectLst/>
                      <a:uLnTx/>
                      <a:uFillTx/>
                      <a:latin typeface="Abadi" panose="020B0604020104020204" pitchFamily="34" charset="0"/>
                      <a:ea typeface="等线" panose="02010600030101010101" pitchFamily="2" charset="-122"/>
                      <a:cs typeface="Times New Roman" panose="02020603050405020304" pitchFamily="18" charset="0"/>
                    </a:rPr>
                    <a:t>: ΘX</a:t>
                  </a:r>
                  <a14:m>
                    <m:oMath xmlns:m="http://schemas.openxmlformats.org/officeDocument/2006/math">
                      <m:sSup>
                        <m:sSupPr>
                          <m:ctrlP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𝑹</m:t>
                          </m:r>
                        </m:e>
                        <m:sup>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𝑵</m:t>
                          </m:r>
                        </m:sup>
                      </m:sSup>
                    </m:oMath>
                  </a14:m>
                  <a:r>
                    <a:rPr kumimoji="0" lang="zh-CN" altLang="en-US" sz="2800" b="1" i="0" u="none" strike="noStrike" kern="0" cap="none" spc="0" normalizeH="0" baseline="0" noProof="0" dirty="0">
                      <a:ln>
                        <a:solidFill>
                          <a:schemeClr val="accent4">
                            <a:lumMod val="75000"/>
                          </a:schemeClr>
                        </a:solidFill>
                      </a:ln>
                      <a:solidFill>
                        <a:srgbClr val="AD8082"/>
                      </a:solidFill>
                      <a:effectLst/>
                      <a:uLnTx/>
                      <a:uFillTx/>
                      <a:latin typeface="Abadi" panose="020B0604020104020204" pitchFamily="34" charset="0"/>
                      <a:cs typeface="Times New Roman" panose="02020603050405020304" pitchFamily="18" charset="0"/>
                    </a:rPr>
                    <a:t>→</a:t>
                  </a:r>
                  <a14:m>
                    <m:oMath xmlns:m="http://schemas.openxmlformats.org/officeDocument/2006/math">
                      <m:sSup>
                        <m:sSupPr>
                          <m:ctrlP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𝑹</m:t>
                          </m:r>
                        </m:e>
                        <m:sup>
                          <m:r>
                            <a:rPr kumimoji="0" lang="en-GB" sz="2800" b="1" i="1" u="none" strike="noStrike" kern="0" cap="none" spc="0" normalizeH="0" baseline="0" noProof="0" smtClean="0">
                              <a:ln>
                                <a:solidFill>
                                  <a:schemeClr val="accent4">
                                    <a:lumMod val="75000"/>
                                  </a:schemeClr>
                                </a:solidFill>
                              </a:ln>
                              <a:solidFill>
                                <a:srgbClr val="AD8082"/>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oMath>
                  </a14:m>
                  <a:endParaRPr kumimoji="0" lang="en-GB" sz="2800" b="1" i="0" u="none" strike="noStrike" kern="0" cap="none" spc="0" normalizeH="0" baseline="0" noProof="0" dirty="0">
                    <a:ln>
                      <a:solidFill>
                        <a:schemeClr val="accent4">
                          <a:lumMod val="75000"/>
                        </a:schemeClr>
                      </a:solidFill>
                    </a:ln>
                    <a:solidFill>
                      <a:srgbClr val="AD8082"/>
                    </a:solidFill>
                    <a:effectLst/>
                    <a:uLnTx/>
                    <a:uFillTx/>
                    <a:latin typeface="Abadi" panose="020B0604020104020204" pitchFamily="34" charset="0"/>
                    <a:ea typeface="等线" panose="02010600030101010101" pitchFamily="2" charset="-122"/>
                    <a:cs typeface="Times New Roman" panose="02020603050405020304" pitchFamily="18"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459591" y="1349680"/>
                  <a:ext cx="7001310" cy="891965"/>
                </a:xfrm>
                <a:prstGeom prst="rect">
                  <a:avLst/>
                </a:prstGeom>
                <a:blipFill rotWithShape="1">
                  <a:blip r:embed="rId8"/>
                </a:blipFill>
              </p:spPr>
              <p:txBody>
                <a:bodyPr/>
                <a:lstStyle/>
                <a:p>
                  <a:r>
                    <a:rPr lang="zh-CN" altLang="en-US">
                      <a:noFill/>
                    </a:rPr>
                    <a:t> </a:t>
                  </a:r>
                </a:p>
              </p:txBody>
            </p:sp>
          </mc:Fallback>
        </mc:AlternateContent>
      </p:grpSp>
      <p:grpSp>
        <p:nvGrpSpPr>
          <p:cNvPr id="27" name="千图PPT彼岸天：ID 8661124库_组合 1"/>
          <p:cNvGrpSpPr/>
          <p:nvPr>
            <p:custDataLst>
              <p:tags r:id="rId1"/>
            </p:custDataLst>
          </p:nvPr>
        </p:nvGrpSpPr>
        <p:grpSpPr>
          <a:xfrm>
            <a:off x="682809" y="2649676"/>
            <a:ext cx="6277399" cy="1251764"/>
            <a:chOff x="1407878" y="1507425"/>
            <a:chExt cx="6277399" cy="1251764"/>
          </a:xfrm>
        </p:grpSpPr>
        <p:sp>
          <p:nvSpPr>
            <p:cNvPr id="28" name="Freeform: Shape 6"/>
            <p:cNvSpPr/>
            <p:nvPr/>
          </p:nvSpPr>
          <p:spPr>
            <a:xfrm rot="5400000" flipV="1">
              <a:off x="5742748" y="722268"/>
              <a:ext cx="1005057" cy="2880000"/>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606372"/>
            </a:solidFill>
            <a:ln w="12700" cap="flat" cmpd="sng" algn="ctr">
              <a:noFill/>
              <a:prstDash val="solid"/>
              <a:miter lim="800000"/>
            </a:ln>
            <a:effectLst/>
          </p:spPr>
          <p:txBody>
            <a:bodyPr vert="vert" wrap="none" lIns="0" tIns="0" rIns="0" bIns="360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altLang="zh-CN"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rPr>
                <a:t>Step</a:t>
              </a:r>
              <a:r>
                <a:rPr kumimoji="0" lang="zh-CN" altLang="en-US"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rPr>
                <a:t> </a:t>
              </a:r>
              <a:r>
                <a:rPr kumimoji="0" lang="en-GB" altLang="zh-CN"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rPr>
                <a:t>1</a:t>
              </a:r>
              <a:endParaRPr kumimoji="0" lang="zh-CN" altLang="en-US"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30" name="TextBox 32"/>
                <p:cNvSpPr txBox="1"/>
                <p:nvPr/>
              </p:nvSpPr>
              <p:spPr>
                <a:xfrm>
                  <a:off x="1407878" y="1507425"/>
                  <a:ext cx="3157671" cy="1251764"/>
                </a:xfrm>
                <a:prstGeom prst="rect">
                  <a:avLst/>
                </a:prstGeom>
              </p:spPr>
              <p:txBody>
                <a:bodyPr vert="horz" wrap="square" lIns="0" tIns="0" rIns="0" bIns="0" anchor="ctr">
                  <a:no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𝜇</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nary>
                              <m:naryPr>
                                <m:chr m:val="∑"/>
                                <m:limLoc m:val="subSup"/>
                                <m:ctrlP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sSub>
                                  <m:sSubPr>
                                    <m:ctrlP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nary>
                          </m:num>
                          <m:den>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den>
                        </m:f>
                      </m:oMath>
                    </m:oMathPara>
                  </a14:m>
                  <a:endPar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30" name="TextBox 32"/>
                <p:cNvSpPr txBox="1">
                  <a:spLocks noRot="1" noChangeAspect="1" noMove="1" noResize="1" noEditPoints="1" noAdjustHandles="1" noChangeArrowheads="1" noChangeShapeType="1" noTextEdit="1"/>
                </p:cNvSpPr>
                <p:nvPr/>
              </p:nvSpPr>
              <p:spPr>
                <a:xfrm>
                  <a:off x="1407878" y="1507425"/>
                  <a:ext cx="3157671" cy="1251764"/>
                </a:xfrm>
                <a:prstGeom prst="rect">
                  <a:avLst/>
                </a:prstGeom>
                <a:blipFill rotWithShape="1">
                  <a:blip r:embed="rId9"/>
                </a:blipFill>
              </p:spPr>
              <p:txBody>
                <a:bodyPr/>
                <a:lstStyle/>
                <a:p>
                  <a:r>
                    <a:rPr lang="zh-CN" altLang="en-US">
                      <a:noFill/>
                    </a:rPr>
                    <a:t> </a:t>
                  </a:r>
                </a:p>
              </p:txBody>
            </p:sp>
          </mc:Fallback>
        </mc:AlternateContent>
      </p:grpSp>
      <p:grpSp>
        <p:nvGrpSpPr>
          <p:cNvPr id="31" name="千图PPT彼岸天：ID 8661124库_组合 25"/>
          <p:cNvGrpSpPr/>
          <p:nvPr>
            <p:custDataLst>
              <p:tags r:id="rId2"/>
            </p:custDataLst>
          </p:nvPr>
        </p:nvGrpSpPr>
        <p:grpSpPr>
          <a:xfrm>
            <a:off x="4422108" y="3154403"/>
            <a:ext cx="7530239" cy="1925990"/>
            <a:chOff x="5104752" y="2048031"/>
            <a:chExt cx="7349067" cy="1925990"/>
          </a:xfrm>
        </p:grpSpPr>
        <p:sp>
          <p:nvSpPr>
            <p:cNvPr id="32" name="Freeform: Shape 4"/>
            <p:cNvSpPr/>
            <p:nvPr/>
          </p:nvSpPr>
          <p:spPr>
            <a:xfrm rot="16200000" flipH="1" flipV="1">
              <a:off x="6005909" y="1767346"/>
              <a:ext cx="1008397" cy="2810711"/>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AD8082"/>
            </a:solidFill>
            <a:ln w="12700" cap="flat" cmpd="sng" algn="ctr">
              <a:noFill/>
              <a:prstDash val="solid"/>
              <a:miter lim="800000"/>
            </a:ln>
            <a:effectLst/>
          </p:spPr>
          <p:txBody>
            <a:bodyPr vert="vert270" wrap="none" lIns="0" tIns="0" rIns="0" bIns="360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altLang="zh-CN"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rPr>
                <a:t>Step 2</a:t>
              </a:r>
              <a:endParaRPr kumimoji="0" lang="zh-CN" altLang="en-US"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38" name="TextBox 38"/>
                <p:cNvSpPr txBox="1"/>
                <p:nvPr/>
              </p:nvSpPr>
              <p:spPr>
                <a:xfrm>
                  <a:off x="8217881" y="2048031"/>
                  <a:ext cx="4235938" cy="1925990"/>
                </a:xfrm>
                <a:prstGeom prst="rect">
                  <a:avLst/>
                </a:prstGeom>
              </p:spPr>
              <p:txBody>
                <a:bodyPr vert="horz" wrap="square" lIns="0" tIns="0" rIns="0" bIns="0" anchor="ctr" anchorCtr="0">
                  <a:no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𝐿</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𝑋</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sup>
                        <m:e>
                          <m:sSub>
                            <m:sSubP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oMath>
                  </a14:m>
                  <a:endParaRPr kumimoji="0" sz="3200" b="0" i="0" u="none" strike="noStrike" kern="0" cap="none" spc="0" normalizeH="0" baseline="0" noProof="0" dirty="0">
                    <a:ln>
                      <a:noFill/>
                    </a:ln>
                    <a:solidFill>
                      <a:prstClr val="black">
                        <a:lumMod val="100000"/>
                      </a:prstClr>
                    </a:solidFill>
                    <a:effectLst/>
                    <a:uLnTx/>
                    <a:uFillTx/>
                    <a:latin typeface="Arial" panose="020B0604020202020204"/>
                    <a:ea typeface="微软雅黑" panose="020B0503020204020204" charset="-122"/>
                  </a:endParaRPr>
                </a:p>
              </p:txBody>
            </p:sp>
          </mc:Choice>
          <mc:Fallback xmlns="">
            <p:sp>
              <p:nvSpPr>
                <p:cNvPr id="38" name="TextBox 38"/>
                <p:cNvSpPr txBox="1">
                  <a:spLocks noRot="1" noChangeAspect="1" noMove="1" noResize="1" noEditPoints="1" noAdjustHandles="1" noChangeArrowheads="1" noChangeShapeType="1" noTextEdit="1"/>
                </p:cNvSpPr>
                <p:nvPr/>
              </p:nvSpPr>
              <p:spPr>
                <a:xfrm>
                  <a:off x="8217881" y="2048031"/>
                  <a:ext cx="4235938" cy="1925990"/>
                </a:xfrm>
                <a:prstGeom prst="rect">
                  <a:avLst/>
                </a:prstGeom>
                <a:blipFill rotWithShape="1">
                  <a:blip r:embed="rId10"/>
                </a:blipFill>
              </p:spPr>
              <p:txBody>
                <a:bodyPr/>
                <a:lstStyle/>
                <a:p>
                  <a:r>
                    <a:rPr lang="zh-CN" altLang="en-US">
                      <a:noFill/>
                    </a:rPr>
                    <a:t> </a:t>
                  </a:r>
                </a:p>
              </p:txBody>
            </p:sp>
          </mc:Fallback>
        </mc:AlternateContent>
      </p:grpSp>
      <p:grpSp>
        <p:nvGrpSpPr>
          <p:cNvPr id="39" name="千图PPT彼岸天：ID 8661124库_组合 26"/>
          <p:cNvGrpSpPr/>
          <p:nvPr>
            <p:custDataLst>
              <p:tags r:id="rId3"/>
            </p:custDataLst>
          </p:nvPr>
        </p:nvGrpSpPr>
        <p:grpSpPr>
          <a:xfrm>
            <a:off x="5564" y="4627375"/>
            <a:ext cx="7022769" cy="1182871"/>
            <a:chOff x="548643" y="3598063"/>
            <a:chExt cx="7022769" cy="1182871"/>
          </a:xfrm>
        </p:grpSpPr>
        <p:sp>
          <p:nvSpPr>
            <p:cNvPr id="40" name="Freeform: Shape 5"/>
            <p:cNvSpPr/>
            <p:nvPr/>
          </p:nvSpPr>
          <p:spPr>
            <a:xfrm rot="5400000" flipH="1" flipV="1">
              <a:off x="5622948" y="2742024"/>
              <a:ext cx="1016928" cy="2880000"/>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606372"/>
            </a:solidFill>
            <a:ln w="12700" cap="flat" cmpd="sng" algn="ctr">
              <a:noFill/>
              <a:prstDash val="solid"/>
              <a:miter lim="800000"/>
            </a:ln>
            <a:effectLst/>
          </p:spPr>
          <p:txBody>
            <a:bodyPr vert="vert" wrap="none" lIns="0" rIns="0" bIns="648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altLang="zh-CN"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Calibri" panose="020F0502020204030204" pitchFamily="34" charset="0"/>
                </a:rPr>
                <a:t>Step 3</a:t>
              </a:r>
              <a:endParaRPr kumimoji="0" lang="zh-CN" altLang="en-US"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41" name="TextBox 41"/>
                <p:cNvSpPr txBox="1"/>
                <p:nvPr/>
              </p:nvSpPr>
              <p:spPr>
                <a:xfrm>
                  <a:off x="548643" y="3598063"/>
                  <a:ext cx="4298345" cy="1182871"/>
                </a:xfrm>
                <a:prstGeom prst="rect">
                  <a:avLst/>
                </a:prstGeom>
              </p:spPr>
              <p:txBody>
                <a:bodyPr vert="horz" wrap="square" lIns="0" tIns="0" rIns="0" bIns="0" anchor="ctr">
                  <a:no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𝑙𝑛𝐿</m:t>
                        </m:r>
                        <m:d>
                          <m:dP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e>
                        </m:d>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𝑙𝑛𝑓</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e>
                        </m:nary>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r>
                          <a:rPr kumimoji="0" lang="en-GB" sz="24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1" name="TextBox 41"/>
                <p:cNvSpPr txBox="1">
                  <a:spLocks noRot="1" noChangeAspect="1" noMove="1" noResize="1" noEditPoints="1" noAdjustHandles="1" noChangeArrowheads="1" noChangeShapeType="1" noTextEdit="1"/>
                </p:cNvSpPr>
                <p:nvPr/>
              </p:nvSpPr>
              <p:spPr>
                <a:xfrm>
                  <a:off x="548643" y="3598063"/>
                  <a:ext cx="4298345" cy="1182871"/>
                </a:xfrm>
                <a:prstGeom prst="rect">
                  <a:avLst/>
                </a:prstGeom>
                <a:blipFill rotWithShape="1">
                  <a:blip r:embed="rId11"/>
                </a:blipFill>
              </p:spPr>
              <p:txBody>
                <a:bodyPr/>
                <a:lstStyle/>
                <a:p>
                  <a:r>
                    <a:rPr lang="zh-CN" altLang="en-US">
                      <a:noFill/>
                    </a:rPr>
                    <a:t> </a:t>
                  </a:r>
                </a:p>
              </p:txBody>
            </p:sp>
          </mc:Fallback>
        </mc:AlternateContent>
      </p:grpSp>
      <p:grpSp>
        <p:nvGrpSpPr>
          <p:cNvPr id="42" name="千图PPT彼岸天：ID 8661124库_组合 27"/>
          <p:cNvGrpSpPr/>
          <p:nvPr>
            <p:custDataLst>
              <p:tags r:id="rId4"/>
            </p:custDataLst>
          </p:nvPr>
        </p:nvGrpSpPr>
        <p:grpSpPr>
          <a:xfrm>
            <a:off x="4486822" y="5450674"/>
            <a:ext cx="6377542" cy="1254452"/>
            <a:chOff x="5035465" y="4449624"/>
            <a:chExt cx="6377542" cy="1254452"/>
          </a:xfrm>
        </p:grpSpPr>
        <p:sp>
          <p:nvSpPr>
            <p:cNvPr id="43" name="Freeform: Shape 3"/>
            <p:cNvSpPr/>
            <p:nvPr/>
          </p:nvSpPr>
          <p:spPr>
            <a:xfrm rot="16200000" flipV="1">
              <a:off x="5968670" y="3757282"/>
              <a:ext cx="1013589" cy="2880000"/>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AD8082"/>
            </a:solidFill>
            <a:ln w="12700" cap="flat" cmpd="sng" algn="ctr">
              <a:noFill/>
              <a:prstDash val="solid"/>
              <a:miter lim="800000"/>
            </a:ln>
            <a:effectLst/>
          </p:spPr>
          <p:txBody>
            <a:bodyPr vert="vert270" wrap="none" lIns="288000" tIns="0" rIns="216000" bIns="648000" anchor="t" anchorCtr="1">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rPr>
                <a:t>Step 4</a:t>
              </a:r>
              <a:endParaRPr kumimoji="0" lang="zh-CN" altLang="en-US" sz="2800" b="1" i="0" u="none" strike="noStrike" kern="0" cap="none" spc="0" normalizeH="0" baseline="0" noProof="0" dirty="0">
                <a:ln>
                  <a:noFill/>
                </a:ln>
                <a:solidFill>
                  <a:prstClr val="white"/>
                </a:solidFill>
                <a:effectLst/>
                <a:uLnTx/>
                <a:uFillTx/>
                <a:latin typeface="Comic Sans MS" panose="030F0702030302020204" pitchFamily="66" charset="0"/>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44" name="TextBox 35"/>
                <p:cNvSpPr txBox="1"/>
                <p:nvPr/>
              </p:nvSpPr>
              <p:spPr>
                <a:xfrm>
                  <a:off x="7903453" y="4449624"/>
                  <a:ext cx="3509554" cy="1244849"/>
                </a:xfrm>
                <a:prstGeom prst="rect">
                  <a:avLst/>
                </a:prstGeom>
              </p:spPr>
              <p:txBody>
                <a:bodyPr vert="horz" wrap="square" lIns="0" tIns="0" rIns="0" bIns="0" anchor="ctr" anchorCtr="0">
                  <a:noAutofit/>
                </a:bodyPr>
                <a:lstStyle/>
                <a:p>
                  <a:pPr marL="0" marR="0" lvl="0" indent="0" defTabSz="914400" eaLnBrk="1" fontAlgn="auto" latinLnBrk="0" hangingPunct="1">
                    <a:lnSpc>
                      <a:spcPct val="12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𝑑𝑙𝑛𝐿</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um>
                          <m:den>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𝑑</m:t>
                            </m:r>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𝜃</m:t>
                            </m:r>
                          </m:den>
                        </m:f>
                        <m:r>
                          <a:rPr kumimoji="0" lang="en-GB" sz="2800"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oMath>
                    </m:oMathPara>
                  </a14:m>
                  <a:endParaRPr kumimoji="0" sz="2800" b="0" i="0" u="none" strike="noStrike" kern="0" cap="none" spc="0" normalizeH="0" baseline="0" noProof="0" dirty="0">
                    <a:ln>
                      <a:noFill/>
                    </a:ln>
                    <a:solidFill>
                      <a:prstClr val="black">
                        <a:lumMod val="100000"/>
                      </a:prstClr>
                    </a:solidFill>
                    <a:effectLst/>
                    <a:uLnTx/>
                    <a:uFillTx/>
                    <a:latin typeface="Arial" panose="020B0604020202020204"/>
                    <a:ea typeface="微软雅黑" panose="020B0503020204020204" charset="-122"/>
                  </a:endParaRPr>
                </a:p>
              </p:txBody>
            </p:sp>
          </mc:Choice>
          <mc:Fallback xmlns="">
            <p:sp>
              <p:nvSpPr>
                <p:cNvPr id="44" name="TextBox 35"/>
                <p:cNvSpPr txBox="1">
                  <a:spLocks noRot="1" noChangeAspect="1" noMove="1" noResize="1" noEditPoints="1" noAdjustHandles="1" noChangeArrowheads="1" noChangeShapeType="1" noTextEdit="1"/>
                </p:cNvSpPr>
                <p:nvPr/>
              </p:nvSpPr>
              <p:spPr>
                <a:xfrm>
                  <a:off x="7903453" y="4449624"/>
                  <a:ext cx="3509554" cy="1244849"/>
                </a:xfrm>
                <a:prstGeom prst="rect">
                  <a:avLst/>
                </a:prstGeom>
                <a:blipFill rotWithShape="1">
                  <a:blip r:embed="rId12"/>
                </a:blipFill>
              </p:spPr>
              <p:txBody>
                <a:bodyPr/>
                <a:lstStyle/>
                <a:p>
                  <a:r>
                    <a:rPr lang="zh-CN" altLang="en-US">
                      <a:noFill/>
                    </a:rPr>
                    <a:t> </a:t>
                  </a:r>
                </a:p>
              </p:txBody>
            </p:sp>
          </mc:Fallback>
        </mc:AlternateContent>
      </p:grpSp>
      <p:sp>
        <p:nvSpPr>
          <p:cNvPr id="35"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36" name="文本框 35"/>
          <p:cNvSpPr txBox="1"/>
          <p:nvPr/>
        </p:nvSpPr>
        <p:spPr>
          <a:xfrm>
            <a:off x="1028065" y="41843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The MLE and Sample Method</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right)">
                                      <p:cBhvr>
                                        <p:cTn id="13" dur="500"/>
                                        <p:tgtEl>
                                          <p:spTgt spid="2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right)">
                                      <p:cBhvr>
                                        <p:cTn id="21" dur="500"/>
                                        <p:tgtEl>
                                          <p:spTgt spid="39"/>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grpSp>
        <p:nvGrpSpPr>
          <p:cNvPr id="15" name="Group 28"/>
          <p:cNvGrpSpPr/>
          <p:nvPr/>
        </p:nvGrpSpPr>
        <p:grpSpPr>
          <a:xfrm>
            <a:off x="434975" y="1285949"/>
            <a:ext cx="2669802" cy="1195252"/>
            <a:chOff x="6481823" y="3429000"/>
            <a:chExt cx="4985363" cy="1322578"/>
          </a:xfrm>
        </p:grpSpPr>
        <p:sp>
          <p:nvSpPr>
            <p:cNvPr id="16" name="圆角矩形 8"/>
            <p:cNvSpPr/>
            <p:nvPr/>
          </p:nvSpPr>
          <p:spPr>
            <a:xfrm>
              <a:off x="6481823" y="3429000"/>
              <a:ext cx="4985363" cy="1322578"/>
            </a:xfrm>
            <a:prstGeom prst="roundRect">
              <a:avLst>
                <a:gd name="adj" fmla="val 13817"/>
              </a:avLst>
            </a:prstGeom>
            <a:noFill/>
            <a:ln w="57150" cap="flat" cmpd="sng" algn="ctr">
              <a:solidFill>
                <a:srgbClr val="AD80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矩形 63"/>
            <p:cNvSpPr/>
            <p:nvPr/>
          </p:nvSpPr>
          <p:spPr>
            <a:xfrm>
              <a:off x="6481823" y="3623912"/>
              <a:ext cx="4985363" cy="932753"/>
            </a:xfrm>
            <a:prstGeom prst="rect">
              <a:avLst/>
            </a:prstGeom>
            <a:ln w="57150">
              <a:solidFill>
                <a:srgbClr val="AD8082"/>
              </a:solidFill>
            </a:ln>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GB" altLang="zh-CN" sz="2800" b="1" i="0" u="none" strike="noStrike" kern="0" cap="none" spc="0" normalizeH="0" baseline="0" noProof="0" dirty="0">
                  <a:ln>
                    <a:noFill/>
                  </a:ln>
                  <a:solidFill>
                    <a:srgbClr val="AD8082">
                      <a:lumMod val="50000"/>
                    </a:srgbClr>
                  </a:solidFill>
                  <a:effectLst/>
                  <a:uLnTx/>
                  <a:uFillTx/>
                  <a:latin typeface="Cambria" panose="02040503050406030204" pitchFamily="18" charset="0"/>
                  <a:ea typeface="Cambria" panose="02040503050406030204" pitchFamily="18" charset="0"/>
                </a:rPr>
                <a:t>The MLE</a:t>
              </a:r>
            </a:p>
          </p:txBody>
        </p:sp>
      </p:grpSp>
      <mc:AlternateContent xmlns:mc="http://schemas.openxmlformats.org/markup-compatibility/2006" xmlns:a14="http://schemas.microsoft.com/office/drawing/2010/main">
        <mc:Choice Requires="a14">
          <p:sp>
            <p:nvSpPr>
              <p:cNvPr id="19" name="文本框 18"/>
              <p:cNvSpPr txBox="1"/>
              <p:nvPr/>
            </p:nvSpPr>
            <p:spPr>
              <a:xfrm>
                <a:off x="983405" y="4599784"/>
                <a:ext cx="6240739" cy="8459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400" i="1" smtClean="0">
                              <a:solidFill>
                                <a:srgbClr val="606372">
                                  <a:lumMod val="75000"/>
                                </a:srgbClr>
                              </a:solidFill>
                              <a:latin typeface="Cambria Math" panose="02040503050406030204" pitchFamily="18" charset="0"/>
                            </a:rPr>
                          </m:ctrlPr>
                        </m:sSubPr>
                        <m:e>
                          <m:r>
                            <a:rPr lang="en-GB" sz="2400" i="1">
                              <a:solidFill>
                                <a:srgbClr val="606372">
                                  <a:lumMod val="75000"/>
                                </a:srgbClr>
                              </a:solidFill>
                              <a:latin typeface="Cambria Math" panose="02040503050406030204" pitchFamily="18" charset="0"/>
                            </a:rPr>
                            <m:t>𝑙</m:t>
                          </m:r>
                        </m:e>
                        <m:sub>
                          <m:r>
                            <a:rPr lang="en-GB" sz="2400" i="1">
                              <a:solidFill>
                                <a:srgbClr val="606372">
                                  <a:lumMod val="75000"/>
                                </a:srgbClr>
                              </a:solidFill>
                              <a:latin typeface="Cambria Math" panose="02040503050406030204" pitchFamily="18" charset="0"/>
                            </a:rPr>
                            <m:t>𝑁</m:t>
                          </m:r>
                        </m:sub>
                      </m:sSub>
                      <m:r>
                        <a:rPr lang="en-GB" sz="2400">
                          <a:solidFill>
                            <a:srgbClr val="606372">
                              <a:lumMod val="75000"/>
                            </a:srgbClr>
                          </a:solidFill>
                          <a:latin typeface="Cambria Math" panose="02040503050406030204" pitchFamily="18" charset="0"/>
                        </a:rPr>
                        <m:t>=−</m:t>
                      </m:r>
                      <m:f>
                        <m:fPr>
                          <m:ctrlPr>
                            <a:rPr lang="en-GB" sz="2400" i="1">
                              <a:solidFill>
                                <a:srgbClr val="606372">
                                  <a:lumMod val="75000"/>
                                </a:srgbClr>
                              </a:solidFill>
                              <a:latin typeface="Cambria Math" panose="02040503050406030204" pitchFamily="18" charset="0"/>
                            </a:rPr>
                          </m:ctrlPr>
                        </m:fPr>
                        <m:num>
                          <m:r>
                            <a:rPr lang="en-GB" sz="2400" i="1">
                              <a:solidFill>
                                <a:srgbClr val="606372">
                                  <a:lumMod val="75000"/>
                                </a:srgbClr>
                              </a:solidFill>
                              <a:latin typeface="Cambria Math" panose="02040503050406030204" pitchFamily="18" charset="0"/>
                            </a:rPr>
                            <m:t>𝑁</m:t>
                          </m:r>
                        </m:num>
                        <m:den>
                          <m:r>
                            <a:rPr lang="en-GB" sz="2400">
                              <a:solidFill>
                                <a:srgbClr val="606372">
                                  <a:lumMod val="75000"/>
                                </a:srgbClr>
                              </a:solidFill>
                              <a:latin typeface="Cambria Math" panose="02040503050406030204" pitchFamily="18" charset="0"/>
                            </a:rPr>
                            <m:t>2</m:t>
                          </m:r>
                        </m:den>
                      </m:f>
                      <m:func>
                        <m:funcPr>
                          <m:ctrlPr>
                            <a:rPr lang="en-GB" sz="2400" i="1">
                              <a:solidFill>
                                <a:srgbClr val="606372">
                                  <a:lumMod val="75000"/>
                                </a:srgbClr>
                              </a:solidFill>
                              <a:latin typeface="Cambria Math" panose="02040503050406030204" pitchFamily="18" charset="0"/>
                            </a:rPr>
                          </m:ctrlPr>
                        </m:funcPr>
                        <m:fName>
                          <m:r>
                            <m:rPr>
                              <m:sty m:val="p"/>
                            </m:rPr>
                            <a:rPr lang="en-GB" sz="2400">
                              <a:solidFill>
                                <a:srgbClr val="606372">
                                  <a:lumMod val="75000"/>
                                </a:srgbClr>
                              </a:solidFill>
                              <a:latin typeface="Cambria Math" panose="02040503050406030204" pitchFamily="18" charset="0"/>
                            </a:rPr>
                            <m:t>ln</m:t>
                          </m:r>
                        </m:fName>
                        <m:e>
                          <m:d>
                            <m:dPr>
                              <m:ctrlPr>
                                <a:rPr lang="en-GB" sz="2400" i="1">
                                  <a:solidFill>
                                    <a:srgbClr val="606372">
                                      <a:lumMod val="75000"/>
                                    </a:srgbClr>
                                  </a:solidFill>
                                  <a:latin typeface="Cambria Math" panose="02040503050406030204" pitchFamily="18" charset="0"/>
                                </a:rPr>
                              </m:ctrlPr>
                            </m:dPr>
                            <m:e>
                              <m:sSup>
                                <m:sSupPr>
                                  <m:ctrlPr>
                                    <a:rPr lang="en-GB" sz="2400" i="1">
                                      <a:solidFill>
                                        <a:srgbClr val="606372">
                                          <a:lumMod val="75000"/>
                                        </a:srgbClr>
                                      </a:solidFill>
                                      <a:latin typeface="Cambria Math" panose="02040503050406030204" pitchFamily="18" charset="0"/>
                                    </a:rPr>
                                  </m:ctrlPr>
                                </m:sSupPr>
                                <m:e>
                                  <m:r>
                                    <a:rPr lang="en-GB" sz="2400" i="1">
                                      <a:solidFill>
                                        <a:srgbClr val="606372">
                                          <a:lumMod val="75000"/>
                                        </a:srgbClr>
                                      </a:solidFill>
                                      <a:latin typeface="Cambria Math" panose="02040503050406030204" pitchFamily="18" charset="0"/>
                                    </a:rPr>
                                    <m:t>𝜎</m:t>
                                  </m:r>
                                </m:e>
                                <m:sup>
                                  <m:r>
                                    <a:rPr lang="en-GB" sz="2400">
                                      <a:solidFill>
                                        <a:srgbClr val="606372">
                                          <a:lumMod val="75000"/>
                                        </a:srgbClr>
                                      </a:solidFill>
                                      <a:latin typeface="Cambria Math" panose="02040503050406030204" pitchFamily="18" charset="0"/>
                                    </a:rPr>
                                    <m:t>2</m:t>
                                  </m:r>
                                </m:sup>
                              </m:sSup>
                            </m:e>
                          </m:d>
                        </m:e>
                      </m:func>
                      <m:r>
                        <a:rPr lang="en-GB" sz="2400">
                          <a:solidFill>
                            <a:srgbClr val="606372">
                              <a:lumMod val="75000"/>
                            </a:srgbClr>
                          </a:solidFill>
                          <a:latin typeface="Cambria Math" panose="02040503050406030204" pitchFamily="18" charset="0"/>
                        </a:rPr>
                        <m:t>−</m:t>
                      </m:r>
                      <m:f>
                        <m:fPr>
                          <m:ctrlPr>
                            <a:rPr lang="en-GB" sz="2400" i="1">
                              <a:solidFill>
                                <a:srgbClr val="606372">
                                  <a:lumMod val="75000"/>
                                </a:srgbClr>
                              </a:solidFill>
                              <a:latin typeface="Cambria Math" panose="02040503050406030204" pitchFamily="18" charset="0"/>
                            </a:rPr>
                          </m:ctrlPr>
                        </m:fPr>
                        <m:num>
                          <m:r>
                            <a:rPr lang="en-GB" sz="2400" i="1">
                              <a:solidFill>
                                <a:srgbClr val="606372">
                                  <a:lumMod val="75000"/>
                                </a:srgbClr>
                              </a:solidFill>
                              <a:latin typeface="Cambria Math" panose="02040503050406030204" pitchFamily="18" charset="0"/>
                            </a:rPr>
                            <m:t>𝑁</m:t>
                          </m:r>
                        </m:num>
                        <m:den>
                          <m:r>
                            <a:rPr lang="en-GB" sz="2400">
                              <a:solidFill>
                                <a:srgbClr val="606372">
                                  <a:lumMod val="75000"/>
                                </a:srgbClr>
                              </a:solidFill>
                              <a:latin typeface="Cambria Math" panose="02040503050406030204" pitchFamily="18" charset="0"/>
                            </a:rPr>
                            <m:t>2</m:t>
                          </m:r>
                        </m:den>
                      </m:f>
                      <m:func>
                        <m:funcPr>
                          <m:ctrlPr>
                            <a:rPr lang="en-GB" sz="2400" i="1">
                              <a:solidFill>
                                <a:srgbClr val="606372">
                                  <a:lumMod val="75000"/>
                                </a:srgbClr>
                              </a:solidFill>
                              <a:latin typeface="Cambria Math" panose="02040503050406030204" pitchFamily="18" charset="0"/>
                            </a:rPr>
                          </m:ctrlPr>
                        </m:funcPr>
                        <m:fName>
                          <m:r>
                            <m:rPr>
                              <m:sty m:val="p"/>
                            </m:rPr>
                            <a:rPr lang="en-GB" sz="2400">
                              <a:solidFill>
                                <a:srgbClr val="606372">
                                  <a:lumMod val="75000"/>
                                </a:srgbClr>
                              </a:solidFill>
                              <a:latin typeface="Cambria Math" panose="02040503050406030204" pitchFamily="18" charset="0"/>
                            </a:rPr>
                            <m:t>ln</m:t>
                          </m:r>
                        </m:fName>
                        <m:e>
                          <m:d>
                            <m:dPr>
                              <m:ctrlPr>
                                <a:rPr lang="en-GB" sz="2400" i="1">
                                  <a:solidFill>
                                    <a:srgbClr val="606372">
                                      <a:lumMod val="75000"/>
                                    </a:srgbClr>
                                  </a:solidFill>
                                  <a:latin typeface="Cambria Math" panose="02040503050406030204" pitchFamily="18" charset="0"/>
                                </a:rPr>
                              </m:ctrlPr>
                            </m:dPr>
                            <m:e>
                              <m:r>
                                <a:rPr lang="en-GB" sz="2400">
                                  <a:solidFill>
                                    <a:srgbClr val="606372">
                                      <a:lumMod val="75000"/>
                                    </a:srgbClr>
                                  </a:solidFill>
                                  <a:latin typeface="Cambria Math" panose="02040503050406030204" pitchFamily="18" charset="0"/>
                                </a:rPr>
                                <m:t>2</m:t>
                              </m:r>
                              <m:r>
                                <a:rPr lang="en-GB" sz="2400" i="1">
                                  <a:solidFill>
                                    <a:srgbClr val="606372">
                                      <a:lumMod val="75000"/>
                                    </a:srgbClr>
                                  </a:solidFill>
                                  <a:latin typeface="Cambria Math" panose="02040503050406030204" pitchFamily="18" charset="0"/>
                                </a:rPr>
                                <m:t>𝜋</m:t>
                              </m:r>
                            </m:e>
                          </m:d>
                        </m:e>
                      </m:func>
                      <m:r>
                        <a:rPr lang="en-GB" sz="2400">
                          <a:solidFill>
                            <a:srgbClr val="606372">
                              <a:lumMod val="75000"/>
                            </a:srgbClr>
                          </a:solidFill>
                          <a:latin typeface="Cambria Math" panose="02040503050406030204" pitchFamily="18" charset="0"/>
                        </a:rPr>
                        <m:t>−</m:t>
                      </m:r>
                      <m:f>
                        <m:fPr>
                          <m:ctrlPr>
                            <a:rPr lang="en-GB" sz="2400" i="1">
                              <a:solidFill>
                                <a:srgbClr val="606372">
                                  <a:lumMod val="75000"/>
                                </a:srgbClr>
                              </a:solidFill>
                              <a:latin typeface="Cambria Math" panose="02040503050406030204" pitchFamily="18" charset="0"/>
                            </a:rPr>
                          </m:ctrlPr>
                        </m:fPr>
                        <m:num>
                          <m:nary>
                            <m:naryPr>
                              <m:chr m:val="∑"/>
                              <m:limLoc m:val="undOvr"/>
                              <m:ctrlPr>
                                <a:rPr lang="en-GB" sz="2400" i="1">
                                  <a:solidFill>
                                    <a:srgbClr val="606372">
                                      <a:lumMod val="75000"/>
                                    </a:srgbClr>
                                  </a:solidFill>
                                  <a:latin typeface="Cambria Math" panose="02040503050406030204" pitchFamily="18" charset="0"/>
                                </a:rPr>
                              </m:ctrlPr>
                            </m:naryPr>
                            <m:sub>
                              <m:r>
                                <a:rPr lang="en-GB" sz="2400" i="1">
                                  <a:solidFill>
                                    <a:srgbClr val="606372">
                                      <a:lumMod val="75000"/>
                                    </a:srgbClr>
                                  </a:solidFill>
                                  <a:latin typeface="Cambria Math" panose="02040503050406030204" pitchFamily="18" charset="0"/>
                                </a:rPr>
                                <m:t>𝑖</m:t>
                              </m:r>
                              <m:r>
                                <a:rPr lang="en-GB" sz="2400">
                                  <a:solidFill>
                                    <a:srgbClr val="606372">
                                      <a:lumMod val="75000"/>
                                    </a:srgbClr>
                                  </a:solidFill>
                                  <a:latin typeface="Cambria Math" panose="02040503050406030204" pitchFamily="18" charset="0"/>
                                </a:rPr>
                                <m:t>=1</m:t>
                              </m:r>
                            </m:sub>
                            <m:sup>
                              <m:r>
                                <a:rPr lang="en-GB" sz="2400" i="1">
                                  <a:solidFill>
                                    <a:srgbClr val="606372">
                                      <a:lumMod val="75000"/>
                                    </a:srgbClr>
                                  </a:solidFill>
                                  <a:latin typeface="Cambria Math" panose="02040503050406030204" pitchFamily="18" charset="0"/>
                                </a:rPr>
                                <m:t>𝑁</m:t>
                              </m:r>
                            </m:sup>
                            <m:e>
                              <m:sSup>
                                <m:sSupPr>
                                  <m:ctrlPr>
                                    <a:rPr lang="en-GB" sz="2400" i="1">
                                      <a:solidFill>
                                        <a:srgbClr val="606372">
                                          <a:lumMod val="75000"/>
                                        </a:srgbClr>
                                      </a:solidFill>
                                      <a:latin typeface="Cambria Math" panose="02040503050406030204" pitchFamily="18" charset="0"/>
                                    </a:rPr>
                                  </m:ctrlPr>
                                </m:sSupPr>
                                <m:e>
                                  <m:d>
                                    <m:dPr>
                                      <m:ctrlPr>
                                        <a:rPr lang="en-GB" sz="2400" i="1">
                                          <a:solidFill>
                                            <a:srgbClr val="606372">
                                              <a:lumMod val="75000"/>
                                            </a:srgbClr>
                                          </a:solidFill>
                                          <a:latin typeface="Cambria Math" panose="02040503050406030204" pitchFamily="18" charset="0"/>
                                        </a:rPr>
                                      </m:ctrlPr>
                                    </m:dPr>
                                    <m:e>
                                      <m:sSub>
                                        <m:sSubPr>
                                          <m:ctrlPr>
                                            <a:rPr lang="en-US" sz="2400" b="0" i="1" smtClean="0">
                                              <a:solidFill>
                                                <a:srgbClr val="606372">
                                                  <a:lumMod val="75000"/>
                                                </a:srgbClr>
                                              </a:solidFill>
                                              <a:latin typeface="Cambria Math" panose="02040503050406030204" pitchFamily="18" charset="0"/>
                                            </a:rPr>
                                          </m:ctrlPr>
                                        </m:sSubPr>
                                        <m:e>
                                          <m:r>
                                            <a:rPr lang="en-GB" sz="2400" i="1">
                                              <a:solidFill>
                                                <a:srgbClr val="606372">
                                                  <a:lumMod val="75000"/>
                                                </a:srgbClr>
                                              </a:solidFill>
                                              <a:latin typeface="Cambria Math" panose="02040503050406030204" pitchFamily="18" charset="0"/>
                                            </a:rPr>
                                            <m:t>𝑦</m:t>
                                          </m:r>
                                        </m:e>
                                        <m:sub>
                                          <m:r>
                                            <a:rPr lang="en-GB" sz="2400" i="1">
                                              <a:solidFill>
                                                <a:srgbClr val="606372">
                                                  <a:lumMod val="75000"/>
                                                </a:srgbClr>
                                              </a:solidFill>
                                              <a:latin typeface="Cambria Math" panose="02040503050406030204" pitchFamily="18" charset="0"/>
                                            </a:rPr>
                                            <m:t>𝑖</m:t>
                                          </m:r>
                                        </m:sub>
                                      </m:sSub>
                                      <m:r>
                                        <a:rPr lang="en-GB" sz="2400">
                                          <a:solidFill>
                                            <a:srgbClr val="606372">
                                              <a:lumMod val="75000"/>
                                            </a:srgbClr>
                                          </a:solidFill>
                                          <a:latin typeface="Cambria Math" panose="02040503050406030204" pitchFamily="18" charset="0"/>
                                        </a:rPr>
                                        <m:t>−</m:t>
                                      </m:r>
                                      <m:r>
                                        <a:rPr lang="en-GB" sz="2400" i="1">
                                          <a:solidFill>
                                            <a:srgbClr val="606372">
                                              <a:lumMod val="75000"/>
                                            </a:srgbClr>
                                          </a:solidFill>
                                          <a:latin typeface="Cambria Math" panose="02040503050406030204" pitchFamily="18" charset="0"/>
                                        </a:rPr>
                                        <m:t>𝑚</m:t>
                                      </m:r>
                                    </m:e>
                                  </m:d>
                                </m:e>
                                <m:sup>
                                  <m:r>
                                    <a:rPr lang="en-GB" sz="2400">
                                      <a:solidFill>
                                        <a:srgbClr val="606372">
                                          <a:lumMod val="75000"/>
                                        </a:srgbClr>
                                      </a:solidFill>
                                      <a:latin typeface="Cambria Math" panose="02040503050406030204" pitchFamily="18" charset="0"/>
                                    </a:rPr>
                                    <m:t>2</m:t>
                                  </m:r>
                                </m:sup>
                              </m:sSup>
                            </m:e>
                          </m:nary>
                        </m:num>
                        <m:den>
                          <m:r>
                            <a:rPr lang="en-GB" sz="2400">
                              <a:solidFill>
                                <a:srgbClr val="606372">
                                  <a:lumMod val="75000"/>
                                </a:srgbClr>
                              </a:solidFill>
                              <a:latin typeface="Cambria Math" panose="02040503050406030204" pitchFamily="18" charset="0"/>
                            </a:rPr>
                            <m:t>2</m:t>
                          </m:r>
                          <m:sSup>
                            <m:sSupPr>
                              <m:ctrlPr>
                                <a:rPr lang="en-GB" sz="2400" i="1">
                                  <a:solidFill>
                                    <a:srgbClr val="606372">
                                      <a:lumMod val="75000"/>
                                    </a:srgbClr>
                                  </a:solidFill>
                                  <a:latin typeface="Cambria Math" panose="02040503050406030204" pitchFamily="18" charset="0"/>
                                </a:rPr>
                              </m:ctrlPr>
                            </m:sSupPr>
                            <m:e>
                              <m:r>
                                <a:rPr lang="en-GB" sz="2400" i="1">
                                  <a:solidFill>
                                    <a:srgbClr val="606372">
                                      <a:lumMod val="75000"/>
                                    </a:srgbClr>
                                  </a:solidFill>
                                  <a:latin typeface="Cambria Math" panose="02040503050406030204" pitchFamily="18" charset="0"/>
                                </a:rPr>
                                <m:t>𝜎</m:t>
                              </m:r>
                            </m:e>
                            <m:sup>
                              <m:r>
                                <a:rPr lang="en-GB" sz="2400">
                                  <a:solidFill>
                                    <a:srgbClr val="606372">
                                      <a:lumMod val="75000"/>
                                    </a:srgbClr>
                                  </a:solidFill>
                                  <a:latin typeface="Cambria Math" panose="02040503050406030204" pitchFamily="18" charset="0"/>
                                </a:rPr>
                                <m:t>2</m:t>
                              </m:r>
                            </m:sup>
                          </m:sSup>
                        </m:den>
                      </m:f>
                    </m:oMath>
                  </m:oMathPara>
                </a14:m>
                <a:endParaRPr lang="en-GB" sz="2400" dirty="0">
                  <a:solidFill>
                    <a:srgbClr val="606372">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983405" y="4599784"/>
                <a:ext cx="6240739" cy="845937"/>
              </a:xfrm>
              <a:prstGeom prst="rect">
                <a:avLst/>
              </a:prstGeom>
              <a:blipFill rotWithShape="1">
                <a:blip r:embed="rId4"/>
                <a:stretch>
                  <a:fillRect l="-7" t="-57" r="6"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072603" y="5445721"/>
                <a:ext cx="6460085" cy="833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GB" sz="2400" i="1" smtClean="0">
                              <a:solidFill>
                                <a:srgbClr val="606372">
                                  <a:lumMod val="75000"/>
                                </a:srgbClr>
                              </a:solidFill>
                              <a:latin typeface="Cambria Math" panose="02040503050406030204" pitchFamily="18" charset="0"/>
                            </a:rPr>
                          </m:ctrlPr>
                        </m:accPr>
                        <m:e>
                          <m:r>
                            <a:rPr lang="en-GB" sz="2400" i="1">
                              <a:solidFill>
                                <a:srgbClr val="606372">
                                  <a:lumMod val="75000"/>
                                </a:srgbClr>
                              </a:solidFill>
                              <a:latin typeface="Cambria Math" panose="02040503050406030204" pitchFamily="18" charset="0"/>
                            </a:rPr>
                            <m:t>𝜇</m:t>
                          </m:r>
                        </m:e>
                      </m:acc>
                      <m:r>
                        <a:rPr lang="en-GB" sz="2400">
                          <a:solidFill>
                            <a:srgbClr val="606372">
                              <a:lumMod val="75000"/>
                            </a:srgbClr>
                          </a:solidFill>
                          <a:latin typeface="Cambria Math" panose="02040503050406030204" pitchFamily="18" charset="0"/>
                        </a:rPr>
                        <m:t>=</m:t>
                      </m:r>
                      <m:f>
                        <m:fPr>
                          <m:ctrlPr>
                            <a:rPr lang="en-GB" sz="2400" i="1">
                              <a:solidFill>
                                <a:srgbClr val="606372">
                                  <a:lumMod val="75000"/>
                                </a:srgbClr>
                              </a:solidFill>
                              <a:latin typeface="Cambria Math" panose="02040503050406030204" pitchFamily="18" charset="0"/>
                            </a:rPr>
                          </m:ctrlPr>
                        </m:fPr>
                        <m:num>
                          <m:nary>
                            <m:naryPr>
                              <m:chr m:val="∑"/>
                              <m:subHide m:val="on"/>
                              <m:supHide m:val="on"/>
                              <m:ctrlPr>
                                <a:rPr lang="en-GB" sz="2400" i="1">
                                  <a:solidFill>
                                    <a:srgbClr val="606372">
                                      <a:lumMod val="75000"/>
                                    </a:srgbClr>
                                  </a:solidFill>
                                  <a:latin typeface="Cambria Math" panose="02040503050406030204" pitchFamily="18" charset="0"/>
                                </a:rPr>
                              </m:ctrlPr>
                            </m:naryPr>
                            <m:sub/>
                            <m:sup/>
                            <m:e>
                              <m:sSub>
                                <m:sSubPr>
                                  <m:ctrlPr>
                                    <a:rPr lang="en-US" sz="2400" b="0" i="1" smtClean="0">
                                      <a:solidFill>
                                        <a:srgbClr val="606372">
                                          <a:lumMod val="75000"/>
                                        </a:srgbClr>
                                      </a:solidFill>
                                      <a:latin typeface="Cambria Math" panose="02040503050406030204" pitchFamily="18" charset="0"/>
                                    </a:rPr>
                                  </m:ctrlPr>
                                </m:sSubPr>
                                <m:e>
                                  <m:r>
                                    <a:rPr lang="en-GB" sz="2400" i="1">
                                      <a:solidFill>
                                        <a:srgbClr val="606372">
                                          <a:lumMod val="75000"/>
                                        </a:srgbClr>
                                      </a:solidFill>
                                      <a:latin typeface="Cambria Math" panose="02040503050406030204" pitchFamily="18" charset="0"/>
                                    </a:rPr>
                                    <m:t>𝑥</m:t>
                                  </m:r>
                                </m:e>
                                <m:sub>
                                  <m:r>
                                    <a:rPr lang="en-GB" sz="2400" i="1">
                                      <a:solidFill>
                                        <a:srgbClr val="606372">
                                          <a:lumMod val="75000"/>
                                        </a:srgbClr>
                                      </a:solidFill>
                                      <a:latin typeface="Cambria Math" panose="02040503050406030204" pitchFamily="18" charset="0"/>
                                    </a:rPr>
                                    <m:t>𝑖</m:t>
                                  </m:r>
                                </m:sub>
                              </m:sSub>
                            </m:e>
                          </m:nary>
                        </m:num>
                        <m:den>
                          <m:r>
                            <a:rPr lang="en-GB" sz="2400" i="1">
                              <a:solidFill>
                                <a:srgbClr val="606372">
                                  <a:lumMod val="75000"/>
                                </a:srgbClr>
                              </a:solidFill>
                              <a:latin typeface="Cambria Math" panose="02040503050406030204" pitchFamily="18" charset="0"/>
                            </a:rPr>
                            <m:t>𝑛</m:t>
                          </m:r>
                        </m:den>
                      </m:f>
                      <m:r>
                        <a:rPr lang="en-GB" sz="2400">
                          <a:solidFill>
                            <a:srgbClr val="606372">
                              <a:lumMod val="75000"/>
                            </a:srgbClr>
                          </a:solidFill>
                          <a:latin typeface="Cambria Math" panose="02040503050406030204" pitchFamily="18" charset="0"/>
                        </a:rPr>
                        <m:t>=</m:t>
                      </m:r>
                      <m:acc>
                        <m:accPr>
                          <m:chr m:val="̅"/>
                          <m:ctrlPr>
                            <a:rPr lang="en-GB" sz="2400" i="1">
                              <a:solidFill>
                                <a:srgbClr val="606372">
                                  <a:lumMod val="75000"/>
                                </a:srgbClr>
                              </a:solidFill>
                              <a:latin typeface="Cambria Math" panose="02040503050406030204" pitchFamily="18" charset="0"/>
                            </a:rPr>
                          </m:ctrlPr>
                        </m:accPr>
                        <m:e>
                          <m:r>
                            <a:rPr lang="en-GB" sz="2400" i="1">
                              <a:solidFill>
                                <a:srgbClr val="606372">
                                  <a:lumMod val="75000"/>
                                </a:srgbClr>
                              </a:solidFill>
                              <a:latin typeface="Cambria Math" panose="02040503050406030204" pitchFamily="18" charset="0"/>
                            </a:rPr>
                            <m:t>𝑋</m:t>
                          </m:r>
                          <m:r>
                            <a:rPr lang="en-GB" sz="2400">
                              <a:solidFill>
                                <a:srgbClr val="606372">
                                  <a:lumMod val="75000"/>
                                </a:srgbClr>
                              </a:solidFill>
                              <a:latin typeface="Cambria Math" panose="02040503050406030204" pitchFamily="18" charset="0"/>
                            </a:rPr>
                            <m:t> </m:t>
                          </m:r>
                        </m:e>
                      </m:acc>
                      <m:r>
                        <a:rPr lang="en-GB" sz="2400" i="1">
                          <a:solidFill>
                            <a:srgbClr val="606372">
                              <a:lumMod val="75000"/>
                            </a:srgbClr>
                          </a:solidFill>
                          <a:latin typeface="Cambria Math" panose="02040503050406030204" pitchFamily="18" charset="0"/>
                        </a:rPr>
                        <m:t>𝑎𝑛𝑑</m:t>
                      </m:r>
                      <m:sSup>
                        <m:sSupPr>
                          <m:ctrlPr>
                            <a:rPr lang="en-GB" sz="2400" i="1">
                              <a:solidFill>
                                <a:srgbClr val="606372">
                                  <a:lumMod val="75000"/>
                                </a:srgbClr>
                              </a:solidFill>
                              <a:latin typeface="Cambria Math" panose="02040503050406030204" pitchFamily="18" charset="0"/>
                            </a:rPr>
                          </m:ctrlPr>
                        </m:sSupPr>
                        <m:e>
                          <m:acc>
                            <m:accPr>
                              <m:chr m:val="̂"/>
                              <m:ctrlPr>
                                <a:rPr lang="en-GB" sz="2400" i="1">
                                  <a:solidFill>
                                    <a:srgbClr val="606372">
                                      <a:lumMod val="75000"/>
                                    </a:srgbClr>
                                  </a:solidFill>
                                  <a:latin typeface="Cambria Math" panose="02040503050406030204" pitchFamily="18" charset="0"/>
                                </a:rPr>
                              </m:ctrlPr>
                            </m:accPr>
                            <m:e>
                              <m:r>
                                <a:rPr lang="en-GB" sz="2400">
                                  <a:solidFill>
                                    <a:srgbClr val="606372">
                                      <a:lumMod val="75000"/>
                                    </a:srgbClr>
                                  </a:solidFill>
                                  <a:latin typeface="Cambria Math" panose="02040503050406030204" pitchFamily="18" charset="0"/>
                                </a:rPr>
                                <m:t> </m:t>
                              </m:r>
                              <m:r>
                                <a:rPr lang="en-GB" sz="2400" i="1">
                                  <a:solidFill>
                                    <a:srgbClr val="606372">
                                      <a:lumMod val="75000"/>
                                    </a:srgbClr>
                                  </a:solidFill>
                                  <a:latin typeface="Cambria Math" panose="02040503050406030204" pitchFamily="18" charset="0"/>
                                </a:rPr>
                                <m:t>𝜎</m:t>
                              </m:r>
                            </m:e>
                          </m:acc>
                        </m:e>
                        <m:sup>
                          <m:r>
                            <a:rPr lang="en-GB" sz="2400">
                              <a:solidFill>
                                <a:srgbClr val="606372">
                                  <a:lumMod val="75000"/>
                                </a:srgbClr>
                              </a:solidFill>
                              <a:latin typeface="Cambria Math" panose="02040503050406030204" pitchFamily="18" charset="0"/>
                            </a:rPr>
                            <m:t>2</m:t>
                          </m:r>
                        </m:sup>
                      </m:sSup>
                      <m:r>
                        <a:rPr lang="en-GB" sz="2400">
                          <a:solidFill>
                            <a:srgbClr val="606372">
                              <a:lumMod val="75000"/>
                            </a:srgbClr>
                          </a:solidFill>
                          <a:latin typeface="Cambria Math" panose="02040503050406030204" pitchFamily="18" charset="0"/>
                        </a:rPr>
                        <m:t>=</m:t>
                      </m:r>
                      <m:f>
                        <m:fPr>
                          <m:ctrlPr>
                            <a:rPr lang="en-GB" sz="2400" i="1">
                              <a:solidFill>
                                <a:srgbClr val="606372">
                                  <a:lumMod val="75000"/>
                                </a:srgbClr>
                              </a:solidFill>
                              <a:latin typeface="Cambria Math" panose="02040503050406030204" pitchFamily="18" charset="0"/>
                            </a:rPr>
                          </m:ctrlPr>
                        </m:fPr>
                        <m:num>
                          <m:nary>
                            <m:naryPr>
                              <m:chr m:val="∑"/>
                              <m:subHide m:val="on"/>
                              <m:supHide m:val="on"/>
                              <m:ctrlPr>
                                <a:rPr lang="en-GB" sz="2400" i="1">
                                  <a:solidFill>
                                    <a:srgbClr val="606372">
                                      <a:lumMod val="75000"/>
                                    </a:srgbClr>
                                  </a:solidFill>
                                  <a:latin typeface="Cambria Math" panose="02040503050406030204" pitchFamily="18" charset="0"/>
                                </a:rPr>
                              </m:ctrlPr>
                            </m:naryPr>
                            <m:sub/>
                            <m:sup/>
                            <m:e>
                              <m:sSup>
                                <m:sSupPr>
                                  <m:ctrlPr>
                                    <a:rPr lang="en-GB" sz="2400" i="1">
                                      <a:solidFill>
                                        <a:srgbClr val="606372">
                                          <a:lumMod val="75000"/>
                                        </a:srgbClr>
                                      </a:solidFill>
                                      <a:latin typeface="Cambria Math" panose="02040503050406030204" pitchFamily="18" charset="0"/>
                                    </a:rPr>
                                  </m:ctrlPr>
                                </m:sSupPr>
                                <m:e>
                                  <m:d>
                                    <m:dPr>
                                      <m:ctrlPr>
                                        <a:rPr lang="en-GB" sz="2400" i="1">
                                          <a:solidFill>
                                            <a:srgbClr val="606372">
                                              <a:lumMod val="75000"/>
                                            </a:srgbClr>
                                          </a:solidFill>
                                          <a:latin typeface="Cambria Math" panose="02040503050406030204" pitchFamily="18" charset="0"/>
                                        </a:rPr>
                                      </m:ctrlPr>
                                    </m:dPr>
                                    <m:e>
                                      <m:sSub>
                                        <m:sSubPr>
                                          <m:ctrlPr>
                                            <a:rPr lang="en-US" sz="2400" b="0" i="1" smtClean="0">
                                              <a:solidFill>
                                                <a:srgbClr val="606372">
                                                  <a:lumMod val="75000"/>
                                                </a:srgbClr>
                                              </a:solidFill>
                                              <a:latin typeface="Cambria Math" panose="02040503050406030204" pitchFamily="18" charset="0"/>
                                            </a:rPr>
                                          </m:ctrlPr>
                                        </m:sSubPr>
                                        <m:e>
                                          <m:r>
                                            <a:rPr lang="en-GB" sz="2400" i="1">
                                              <a:solidFill>
                                                <a:srgbClr val="606372">
                                                  <a:lumMod val="75000"/>
                                                </a:srgbClr>
                                              </a:solidFill>
                                              <a:latin typeface="Cambria Math" panose="02040503050406030204" pitchFamily="18" charset="0"/>
                                            </a:rPr>
                                            <m:t>𝑥</m:t>
                                          </m:r>
                                        </m:e>
                                        <m:sub>
                                          <m:r>
                                            <a:rPr lang="en-GB" sz="2400" i="1">
                                              <a:solidFill>
                                                <a:srgbClr val="606372">
                                                  <a:lumMod val="75000"/>
                                                </a:srgbClr>
                                              </a:solidFill>
                                              <a:latin typeface="Cambria Math" panose="02040503050406030204" pitchFamily="18" charset="0"/>
                                            </a:rPr>
                                            <m:t>𝑖</m:t>
                                          </m:r>
                                        </m:sub>
                                      </m:sSub>
                                      <m:r>
                                        <a:rPr lang="en-GB" sz="2400">
                                          <a:solidFill>
                                            <a:srgbClr val="606372">
                                              <a:lumMod val="75000"/>
                                            </a:srgbClr>
                                          </a:solidFill>
                                          <a:latin typeface="Cambria Math" panose="02040503050406030204" pitchFamily="18" charset="0"/>
                                        </a:rPr>
                                        <m:t>−</m:t>
                                      </m:r>
                                      <m:acc>
                                        <m:accPr>
                                          <m:chr m:val="̅"/>
                                          <m:ctrlPr>
                                            <a:rPr lang="en-GB" sz="2400" i="1">
                                              <a:solidFill>
                                                <a:srgbClr val="606372">
                                                  <a:lumMod val="75000"/>
                                                </a:srgbClr>
                                              </a:solidFill>
                                              <a:latin typeface="Cambria Math" panose="02040503050406030204" pitchFamily="18" charset="0"/>
                                            </a:rPr>
                                          </m:ctrlPr>
                                        </m:accPr>
                                        <m:e>
                                          <m:r>
                                            <a:rPr lang="en-GB" sz="2400" i="1">
                                              <a:solidFill>
                                                <a:srgbClr val="606372">
                                                  <a:lumMod val="75000"/>
                                                </a:srgbClr>
                                              </a:solidFill>
                                              <a:latin typeface="Cambria Math" panose="02040503050406030204" pitchFamily="18" charset="0"/>
                                            </a:rPr>
                                            <m:t>𝑥</m:t>
                                          </m:r>
                                        </m:e>
                                      </m:acc>
                                    </m:e>
                                  </m:d>
                                </m:e>
                                <m:sup>
                                  <m:r>
                                    <a:rPr lang="en-GB" sz="2400">
                                      <a:solidFill>
                                        <a:srgbClr val="606372">
                                          <a:lumMod val="75000"/>
                                        </a:srgbClr>
                                      </a:solidFill>
                                      <a:latin typeface="Cambria Math" panose="02040503050406030204" pitchFamily="18" charset="0"/>
                                    </a:rPr>
                                    <m:t>2</m:t>
                                  </m:r>
                                </m:sup>
                              </m:sSup>
                            </m:e>
                          </m:nary>
                        </m:num>
                        <m:den>
                          <m:r>
                            <a:rPr lang="en-GB" sz="2400" i="1">
                              <a:solidFill>
                                <a:srgbClr val="606372">
                                  <a:lumMod val="75000"/>
                                </a:srgbClr>
                              </a:solidFill>
                              <a:latin typeface="Cambria Math" panose="02040503050406030204" pitchFamily="18" charset="0"/>
                            </a:rPr>
                            <m:t>𝑛</m:t>
                          </m:r>
                        </m:den>
                      </m:f>
                    </m:oMath>
                  </m:oMathPara>
                </a14:m>
                <a:endParaRPr lang="en-GB" sz="2400" dirty="0">
                  <a:solidFill>
                    <a:srgbClr val="606372">
                      <a:lumMod val="75000"/>
                    </a:srgbClr>
                  </a:solidFill>
                  <a:latin typeface="Arial" panose="020B0604020202020204"/>
                  <a:ea typeface="微软雅黑" panose="020B050302020402020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072603" y="5445721"/>
                <a:ext cx="6460085" cy="833498"/>
              </a:xfrm>
              <a:prstGeom prst="rect">
                <a:avLst/>
              </a:prstGeom>
              <a:blipFill rotWithShape="1">
                <a:blip r:embed="rId5"/>
                <a:stretch>
                  <a:fillRect l="-1" t="-72" r="5" b="41"/>
                </a:stretch>
              </a:blipFill>
            </p:spPr>
            <p:txBody>
              <a:bodyPr/>
              <a:lstStyle/>
              <a:p>
                <a:r>
                  <a:rPr lang="zh-CN" altLang="en-US">
                    <a:noFill/>
                  </a:rPr>
                  <a:t> </a:t>
                </a:r>
              </a:p>
            </p:txBody>
          </p:sp>
        </mc:Fallback>
      </mc:AlternateContent>
      <p:grpSp>
        <p:nvGrpSpPr>
          <p:cNvPr id="25" name="组合 24"/>
          <p:cNvGrpSpPr/>
          <p:nvPr/>
        </p:nvGrpSpPr>
        <p:grpSpPr>
          <a:xfrm>
            <a:off x="7480935" y="4770119"/>
            <a:ext cx="4389120" cy="1649655"/>
            <a:chOff x="7680960" y="4610502"/>
            <a:chExt cx="4389120" cy="2068084"/>
          </a:xfrm>
        </p:grpSpPr>
        <mc:AlternateContent xmlns:mc="http://schemas.openxmlformats.org/markup-compatibility/2006" xmlns:a14="http://schemas.microsoft.com/office/drawing/2010/main">
          <mc:Choice Requires="a14">
            <p:sp>
              <p:nvSpPr>
                <p:cNvPr id="26" name="文本框 25"/>
                <p:cNvSpPr txBox="1"/>
                <p:nvPr/>
              </p:nvSpPr>
              <p:spPr>
                <a:xfrm>
                  <a:off x="7929872" y="4751409"/>
                  <a:ext cx="4020152" cy="1412119"/>
                </a:xfrm>
                <a:prstGeom prst="rect">
                  <a:avLst/>
                </a:prstGeom>
                <a:noFill/>
                <a:ln>
                  <a:noFill/>
                </a:ln>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acc>
                          <m:accPr>
                            <m:chr m:val="̂"/>
                            <m:ctrlPr>
                              <a:rPr kumimoji="0" lang="en-GB" sz="2800" b="1" i="1" u="none" strike="noStrike" kern="0" cap="none" spc="0" normalizeH="0" baseline="0" noProof="0" smtClean="0">
                                <a:ln>
                                  <a:noFill/>
                                </a:ln>
                                <a:solidFill>
                                  <a:srgbClr val="AD8082">
                                    <a:lumMod val="50000"/>
                                  </a:srgbClr>
                                </a:solidFill>
                                <a:effectLst/>
                                <a:uLnTx/>
                                <a:uFillTx/>
                                <a:latin typeface="Cambria Math" panose="02040503050406030204" pitchFamily="18" charset="0"/>
                              </a:rPr>
                            </m:ctrlPr>
                          </m:accPr>
                          <m:e>
                            <m:r>
                              <a:rPr kumimoji="0" lang="en-GB" sz="2800" b="1" i="1" u="none" strike="noStrike" kern="0" cap="none" spc="0" normalizeH="0" baseline="0" noProof="0" smtClean="0">
                                <a:ln>
                                  <a:noFill/>
                                </a:ln>
                                <a:solidFill>
                                  <a:srgbClr val="AD8082">
                                    <a:lumMod val="50000"/>
                                  </a:srgbClr>
                                </a:solidFill>
                                <a:effectLst/>
                                <a:uLnTx/>
                                <a:uFillTx/>
                                <a:latin typeface="Cambria Math" panose="02040503050406030204" pitchFamily="18" charset="0"/>
                              </a:rPr>
                              <m:t>𝝁</m:t>
                            </m:r>
                          </m:e>
                        </m:acc>
                        <m:r>
                          <a:rPr kumimoji="0" lang="en-GB"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𝟎</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𝟗𝟗𝟔𝟕𝟒𝟔𝟕</m:t>
                        </m:r>
                      </m:oMath>
                    </m:oMathPara>
                  </a14:m>
                  <a:endParaRPr kumimoji="0" lang="en-GB" sz="2800" b="1" i="0" u="none" strike="noStrike" kern="0" cap="none" spc="0" normalizeH="0" baseline="0" noProof="0" dirty="0">
                    <a:ln>
                      <a:noFill/>
                    </a:ln>
                    <a:solidFill>
                      <a:srgbClr val="AD8082">
                        <a:lumMod val="50000"/>
                      </a:srgbClr>
                    </a:solidFill>
                    <a:effectLst/>
                    <a:uLnTx/>
                    <a:uFillTx/>
                    <a:latin typeface="Cambria Math" panose="02040503050406030204" pitchFamily="18" charset="0"/>
                    <a:ea typeface="微软雅黑" panose="020B0503020204020204" charset="-122"/>
                  </a:endParaRPr>
                </a:p>
                <a:p>
                  <a:pPr marL="0" marR="0" lvl="0" indent="0" algn="ctr" defTabSz="91440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acc>
                          <m:accPr>
                            <m:chr m:val="̂"/>
                            <m:ctrlPr>
                              <a:rPr kumimoji="0" lang="en-GB" sz="2800" b="1" i="1" u="none" strike="noStrike" kern="0" cap="none" spc="0" normalizeH="0" baseline="0" noProof="0" smtClean="0">
                                <a:ln>
                                  <a:noFill/>
                                </a:ln>
                                <a:solidFill>
                                  <a:srgbClr val="AD8082">
                                    <a:lumMod val="50000"/>
                                  </a:srgbClr>
                                </a:solidFill>
                                <a:effectLst/>
                                <a:uLnTx/>
                                <a:uFillTx/>
                                <a:latin typeface="Cambria Math" panose="02040503050406030204" pitchFamily="18" charset="0"/>
                              </a:rPr>
                            </m:ctrlPr>
                          </m:accPr>
                          <m:e>
                            <m:r>
                              <a:rPr kumimoji="0" lang="en-GB" sz="2800" b="1" i="1" u="none" strike="noStrike" kern="0" cap="none" spc="0" normalizeH="0" baseline="0" noProof="0" smtClean="0">
                                <a:ln>
                                  <a:noFill/>
                                </a:ln>
                                <a:solidFill>
                                  <a:srgbClr val="AD8082">
                                    <a:lumMod val="50000"/>
                                  </a:srgbClr>
                                </a:solidFill>
                                <a:effectLst/>
                                <a:uLnTx/>
                                <a:uFillTx/>
                                <a:latin typeface="Cambria Math" panose="02040503050406030204" pitchFamily="18" charset="0"/>
                              </a:rPr>
                              <m:t>𝜽</m:t>
                            </m:r>
                          </m:e>
                        </m:acc>
                        <m:r>
                          <a:rPr kumimoji="0" lang="en-GB"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𝟎</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m:t>
                        </m:r>
                        <m:r>
                          <a:rPr kumimoji="0" lang="en-US" sz="2800" b="1" i="0" u="none" strike="noStrike" kern="0" cap="none" spc="0" normalizeH="0" baseline="0" noProof="0" smtClean="0">
                            <a:ln>
                              <a:noFill/>
                            </a:ln>
                            <a:solidFill>
                              <a:srgbClr val="AD8082">
                                <a:lumMod val="50000"/>
                              </a:srgbClr>
                            </a:solidFill>
                            <a:effectLst/>
                            <a:uLnTx/>
                            <a:uFillTx/>
                            <a:latin typeface="Cambria Math" panose="02040503050406030204" pitchFamily="18" charset="0"/>
                          </a:rPr>
                          <m:t>𝟎𝟎𝟏𝟖𝟖𝟔𝟕𝟒𝟒</m:t>
                        </m:r>
                      </m:oMath>
                    </m:oMathPara>
                  </a14:m>
                  <a:endParaRPr kumimoji="0" lang="en-GB" sz="2800" b="1" i="0" u="none" strike="noStrike" kern="0" cap="none" spc="0" normalizeH="0" baseline="0" noProof="0" dirty="0">
                    <a:ln>
                      <a:noFill/>
                    </a:ln>
                    <a:solidFill>
                      <a:srgbClr val="AD8082">
                        <a:lumMod val="50000"/>
                      </a:srgbClr>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7929872" y="4751409"/>
                  <a:ext cx="4020152" cy="1412119"/>
                </a:xfrm>
                <a:prstGeom prst="rect">
                  <a:avLst/>
                </a:prstGeom>
                <a:blipFill rotWithShape="1">
                  <a:blip r:embed="rId6"/>
                </a:blipFill>
                <a:ln>
                  <a:noFill/>
                </a:ln>
              </p:spPr>
              <p:txBody>
                <a:bodyPr/>
                <a:lstStyle/>
                <a:p>
                  <a:r>
                    <a:rPr lang="zh-CN" altLang="en-US">
                      <a:noFill/>
                    </a:rPr>
                    <a:t> </a:t>
                  </a:r>
                </a:p>
              </p:txBody>
            </p:sp>
          </mc:Fallback>
        </mc:AlternateContent>
        <p:sp>
          <p:nvSpPr>
            <p:cNvPr id="27" name="圆角矩形 8"/>
            <p:cNvSpPr/>
            <p:nvPr/>
          </p:nvSpPr>
          <p:spPr>
            <a:xfrm>
              <a:off x="7680960" y="4610502"/>
              <a:ext cx="4389120" cy="2068084"/>
            </a:xfrm>
            <a:prstGeom prst="roundRect">
              <a:avLst>
                <a:gd name="adj" fmla="val 13817"/>
              </a:avLst>
            </a:prstGeom>
            <a:noFill/>
            <a:ln w="57150" cap="flat" cmpd="sng" algn="ctr">
              <a:solidFill>
                <a:srgbClr val="AD80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14" name="文本框 13"/>
          <p:cNvSpPr txBox="1"/>
          <p:nvPr/>
        </p:nvSpPr>
        <p:spPr>
          <a:xfrm>
            <a:off x="1072603" y="35941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The MLE method</a:t>
            </a:r>
          </a:p>
        </p:txBody>
      </p:sp>
      <mc:AlternateContent xmlns:mc="http://schemas.openxmlformats.org/markup-compatibility/2006" xmlns:a14="http://schemas.microsoft.com/office/drawing/2010/main">
        <mc:Choice Requires="a14">
          <p:sp>
            <p:nvSpPr>
              <p:cNvPr id="21" name="文本框 20"/>
              <p:cNvSpPr txBox="1"/>
              <p:nvPr/>
            </p:nvSpPr>
            <p:spPr>
              <a:xfrm>
                <a:off x="901700" y="2970272"/>
                <a:ext cx="10523220" cy="11404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zh-CN" sz="24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𝐿</m:t>
                          </m:r>
                        </m:e>
                        <m: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𝑁</m:t>
                          </m:r>
                        </m:sub>
                      </m:sSub>
                      <m:d>
                        <m:d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r>
                            <a:rPr lang="en-US" altLang="zh-CN" sz="24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𝑚</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e>
                      </m:d>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𝑖</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𝑁</m:t>
                          </m:r>
                        </m:sup>
                        <m:e>
                          <m:f>
                            <m:f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𝜋</m:t>
                                  </m:r>
                                </m:e>
                              </m:rad>
                            </m:den>
                          </m:f>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𝑒</m:t>
                              </m:r>
                            </m:e>
                            <m:sup>
                              <m:d>
                                <m:d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4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𝑚</m:t>
                                              </m:r>
                                            </m:e>
                                          </m:d>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den>
                                  </m:f>
                                </m:e>
                              </m:d>
                            </m:sup>
                          </m:sSup>
                        </m:e>
                      </m:nary>
                      <m:r>
                        <a:rPr lang="en-US" altLang="zh-CN" sz="2400" b="0" i="0"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𝜋</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𝑁</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𝑒</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𝑖</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𝑚</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e>
                              </m:nary>
                            </m:num>
                            <m:den>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den>
                          </m:f>
                        </m:sup>
                      </m:sSup>
                    </m:oMath>
                  </m:oMathPara>
                </a14:m>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901700" y="2970272"/>
                <a:ext cx="10523220" cy="1140440"/>
              </a:xfrm>
              <a:prstGeom prst="rect">
                <a:avLst/>
              </a:prstGeom>
              <a:blipFill rotWithShape="1">
                <a:blip r:embed="rId7"/>
                <a:stretch>
                  <a:fillRect t="-33"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945038" y="1825799"/>
                <a:ext cx="3070860" cy="664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altLang="zh-CN" sz="28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𝜃</m:t>
                      </m:r>
                      <m:r>
                        <a:rPr lang="en-GB" altLang="zh-CN" sz="28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GB" altLang="zh-CN" sz="2800" i="1">
                              <a:solidFill>
                                <a:srgbClr val="606372">
                                  <a:lumMod val="75000"/>
                                </a:srgbClr>
                              </a:solidFill>
                              <a:latin typeface="Cambria Math" panose="02040503050406030204" pitchFamily="18" charset="0"/>
                              <a:ea typeface="Cambria Math" panose="02040503050406030204" pitchFamily="18" charset="0"/>
                            </a:rPr>
                          </m:ctrlPr>
                        </m:sSupPr>
                        <m:e>
                          <m:d>
                            <m:dPr>
                              <m:ctrlPr>
                                <a:rPr lang="en-GB" altLang="zh-CN" sz="2800" i="1">
                                  <a:solidFill>
                                    <a:srgbClr val="606372">
                                      <a:lumMod val="75000"/>
                                    </a:srgbClr>
                                  </a:solidFill>
                                  <a:latin typeface="Cambria Math" panose="02040503050406030204" pitchFamily="18" charset="0"/>
                                  <a:ea typeface="Cambria Math" panose="02040503050406030204" pitchFamily="18" charset="0"/>
                                </a:rPr>
                              </m:ctrlPr>
                            </m:dPr>
                            <m:e>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𝑚</m:t>
                              </m:r>
                              <m:sSup>
                                <m:sSupPr>
                                  <m:ctrlPr>
                                    <a:rPr lang="en-GB" altLang="zh-CN" sz="2800" i="1">
                                      <a:solidFill>
                                        <a:srgbClr val="606372">
                                          <a:lumMod val="75000"/>
                                        </a:srgbClr>
                                      </a:solidFill>
                                      <a:latin typeface="Cambria Math" panose="02040503050406030204" pitchFamily="18" charset="0"/>
                                      <a:ea typeface="Cambria Math" panose="02040503050406030204" pitchFamily="18" charset="0"/>
                                    </a:rPr>
                                  </m:ctrlPr>
                                </m:sSupPr>
                                <m:e>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e>
                          </m:d>
                        </m:e>
                        <m:sup>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𝑇</m:t>
                          </m:r>
                        </m:sup>
                      </m:sSup>
                    </m:oMath>
                  </m:oMathPara>
                </a14:m>
                <a:endParaRPr lang="zh-CN" altLang="en-US" sz="28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945038" y="1825799"/>
                <a:ext cx="3070860" cy="664028"/>
              </a:xfrm>
              <a:prstGeom prst="rect">
                <a:avLst/>
              </a:prstGeom>
              <a:blipFill rotWithShape="1">
                <a:blip r:embed="rId8"/>
                <a:stretch>
                  <a:fillRect l="-10" t="-26" r="10" b="94"/>
                </a:stretch>
              </a:blipFill>
            </p:spPr>
            <p:txBody>
              <a:bodyPr/>
              <a:lstStyle/>
              <a:p>
                <a:r>
                  <a:rPr lang="zh-CN" altLang="en-US">
                    <a:noFill/>
                  </a:rPr>
                  <a:t> </a:t>
                </a:r>
              </a:p>
            </p:txBody>
          </p:sp>
        </mc:Fallback>
      </mc:AlternateContent>
      <p:sp>
        <p:nvSpPr>
          <p:cNvPr id="7" name="文本框 6"/>
          <p:cNvSpPr txBox="1"/>
          <p:nvPr/>
        </p:nvSpPr>
        <p:spPr>
          <a:xfrm>
            <a:off x="4146088" y="1981286"/>
            <a:ext cx="1284786" cy="461665"/>
          </a:xfrm>
          <a:prstGeom prst="rect">
            <a:avLst/>
          </a:prstGeom>
          <a:noFill/>
        </p:spPr>
        <p:txBody>
          <a:bodyPr wrap="square" rtlCol="0">
            <a:spAutoFit/>
          </a:bodyPr>
          <a:lstStyle/>
          <a:p>
            <a:r>
              <a:rPr lang="en-US" altLang="zh-CN" sz="2400" dirty="0">
                <a:latin typeface="Abadi" panose="020B0604020104020204" pitchFamily="34" charset="0"/>
              </a:rPr>
              <a:t>Define:</a:t>
            </a:r>
            <a:endParaRPr lang="zh-CN" altLang="en-US" sz="2400" dirty="0">
              <a:latin typeface="Abadi" panose="020B0604020104020204" pitchFamily="34" charset="0"/>
            </a:endParaRPr>
          </a:p>
        </p:txBody>
      </p:sp>
      <p:sp>
        <p:nvSpPr>
          <p:cNvPr id="28" name="文本框 27"/>
          <p:cNvSpPr txBox="1"/>
          <p:nvPr/>
        </p:nvSpPr>
        <p:spPr>
          <a:xfrm>
            <a:off x="4074514" y="782078"/>
            <a:ext cx="1356360" cy="461665"/>
          </a:xfrm>
          <a:prstGeom prst="rect">
            <a:avLst/>
          </a:prstGeom>
          <a:noFill/>
        </p:spPr>
        <p:txBody>
          <a:bodyPr wrap="square">
            <a:spAutoFit/>
          </a:bodyPr>
          <a:lstStyle/>
          <a:p>
            <a:r>
              <a:rPr lang="en-GB" altLang="zh-CN" sz="2400" dirty="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a:t>{Y₁,...,Yₙ}</a:t>
            </a:r>
            <a:endParaRPr lang="zh-CN" altLang="en-US" sz="2400" dirty="0"/>
          </a:p>
        </p:txBody>
      </p:sp>
      <p:sp>
        <p:nvSpPr>
          <p:cNvPr id="29" name="文本框 28"/>
          <p:cNvSpPr txBox="1"/>
          <p:nvPr/>
        </p:nvSpPr>
        <p:spPr>
          <a:xfrm>
            <a:off x="5430874" y="841684"/>
            <a:ext cx="1284786" cy="461665"/>
          </a:xfrm>
          <a:prstGeom prst="rect">
            <a:avLst/>
          </a:prstGeom>
          <a:noFill/>
        </p:spPr>
        <p:txBody>
          <a:bodyPr wrap="square" rtlCol="0">
            <a:spAutoFit/>
          </a:bodyPr>
          <a:lstStyle/>
          <a:p>
            <a:r>
              <a:rPr lang="en-US" altLang="zh-CN" sz="2400" dirty="0" err="1">
                <a:latin typeface="Abadi" panose="020B0604020104020204" pitchFamily="34" charset="0"/>
              </a:rPr>
              <a:t>N.i.d</a:t>
            </a:r>
            <a:endParaRPr lang="zh-CN" altLang="en-US" sz="24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30" name="文本框 29"/>
              <p:cNvSpPr txBox="1"/>
              <p:nvPr/>
            </p:nvSpPr>
            <p:spPr>
              <a:xfrm>
                <a:off x="6236603" y="799599"/>
                <a:ext cx="12668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altLang="zh-CN" sz="2400" i="1" smtClean="0">
                              <a:solidFill>
                                <a:srgbClr val="606372">
                                  <a:lumMod val="75000"/>
                                </a:srgbClr>
                              </a:solidFill>
                              <a:latin typeface="Cambria Math" panose="02040503050406030204" pitchFamily="18" charset="0"/>
                              <a:ea typeface="Cambria Math" panose="02040503050406030204" pitchFamily="18" charset="0"/>
                            </a:rPr>
                          </m:ctrlPr>
                        </m:sSupPr>
                        <m:e>
                          <m:r>
                            <a:rPr lang="en-GB" altLang="zh-CN" sz="2400" i="1" smtClean="0">
                              <a:solidFill>
                                <a:srgbClr val="606372">
                                  <a:lumMod val="75000"/>
                                </a:srgbClr>
                              </a:solidFill>
                              <a:latin typeface="Cambria Math" panose="02040503050406030204" pitchFamily="18" charset="0"/>
                              <a:ea typeface="Cambria Math" panose="02040503050406030204" pitchFamily="18" charset="0"/>
                            </a:rPr>
                            <m:t>(</m:t>
                          </m:r>
                          <m:r>
                            <a:rPr lang="en-GB" altLang="zh-CN" sz="2400" i="1" smtClean="0">
                              <a:solidFill>
                                <a:srgbClr val="606372">
                                  <a:lumMod val="75000"/>
                                </a:srgbClr>
                              </a:solidFill>
                              <a:latin typeface="Cambria Math" panose="02040503050406030204" pitchFamily="18" charset="0"/>
                              <a:ea typeface="Cambria Math" panose="02040503050406030204" pitchFamily="18" charset="0"/>
                            </a:rPr>
                            <m:t>𝑚</m:t>
                          </m:r>
                          <m:r>
                            <a:rPr lang="en-GB" altLang="zh-CN" sz="2400" i="1" smtClean="0">
                              <a:solidFill>
                                <a:srgbClr val="606372">
                                  <a:lumMod val="75000"/>
                                </a:srgbClr>
                              </a:solidFill>
                              <a:latin typeface="Cambria Math" panose="02040503050406030204" pitchFamily="18" charset="0"/>
                              <a:ea typeface="Cambria Math" panose="02040503050406030204" pitchFamily="18" charset="0"/>
                            </a:rPr>
                            <m:t>,</m:t>
                          </m:r>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GB" altLang="zh-CN" sz="24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4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236603" y="799599"/>
                <a:ext cx="1266825" cy="461665"/>
              </a:xfrm>
              <a:prstGeom prst="rect">
                <a:avLst/>
              </a:prstGeom>
              <a:blipFill rotWithShape="1">
                <a:blip r:embed="rId9"/>
                <a:stretch>
                  <a:fillRect l="-21" t="-29" r="21" b="33"/>
                </a:stretch>
              </a:blipFill>
            </p:spPr>
            <p:txBody>
              <a:bodyPr/>
              <a:lstStyle/>
              <a:p>
                <a:r>
                  <a:rPr lang="zh-CN" altLang="en-US">
                    <a:noFill/>
                  </a:rPr>
                  <a:t> </a:t>
                </a:r>
              </a:p>
            </p:txBody>
          </p:sp>
        </mc:Fallback>
      </mc:AlternateContent>
      <p:sp>
        <p:nvSpPr>
          <p:cNvPr id="31" name="文本框 30"/>
          <p:cNvSpPr txBox="1"/>
          <p:nvPr/>
        </p:nvSpPr>
        <p:spPr>
          <a:xfrm>
            <a:off x="8015898" y="817328"/>
            <a:ext cx="3742191" cy="461665"/>
          </a:xfrm>
          <a:prstGeom prst="rect">
            <a:avLst/>
          </a:prstGeom>
          <a:noFill/>
        </p:spPr>
        <p:txBody>
          <a:bodyPr wrap="square" rtlCol="0">
            <a:spAutoFit/>
          </a:bodyPr>
          <a:lstStyle/>
          <a:p>
            <a:r>
              <a:rPr lang="en-US" altLang="zh-CN" sz="2400" dirty="0">
                <a:latin typeface="Abadi" panose="020B0604020104020204" pitchFamily="34" charset="0"/>
              </a:rPr>
              <a:t>Denote the </a:t>
            </a:r>
            <a:r>
              <a:rPr lang="en-US" altLang="zh-CN" sz="2400" dirty="0" err="1">
                <a:latin typeface="Abadi" panose="020B0604020104020204" pitchFamily="34" charset="0"/>
              </a:rPr>
              <a:t>realisation</a:t>
            </a:r>
            <a:r>
              <a:rPr lang="en-US" altLang="zh-CN" sz="2400" dirty="0">
                <a:latin typeface="Abadi" panose="020B0604020104020204" pitchFamily="34" charset="0"/>
              </a:rPr>
              <a:t> by</a:t>
            </a:r>
            <a:endParaRPr lang="zh-CN" altLang="en-US" sz="24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32" name="文本框 31"/>
              <p:cNvSpPr txBox="1"/>
              <p:nvPr/>
            </p:nvSpPr>
            <p:spPr>
              <a:xfrm>
                <a:off x="8469428" y="1521934"/>
                <a:ext cx="241213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altLang="zh-CN" sz="2800" i="1" smtClean="0">
                              <a:solidFill>
                                <a:srgbClr val="606372">
                                  <a:lumMod val="75000"/>
                                </a:srgbClr>
                              </a:solidFill>
                              <a:latin typeface="Cambria Math" panose="02040503050406030204" pitchFamily="18" charset="0"/>
                              <a:ea typeface="Cambria Math" panose="02040503050406030204" pitchFamily="18" charset="0"/>
                            </a:rPr>
                          </m:ctrlPr>
                        </m:dPr>
                        <m:e>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r>
                            <a:rPr lang="en-GB" altLang="zh-CN" sz="28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₁</m:t>
                          </m:r>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m:t>
                          </m:r>
                          <m:r>
                            <a:rPr lang="en-GB" altLang="zh-CN" sz="2800" i="1">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r>
                            <a:rPr lang="en-GB" altLang="zh-CN" sz="280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ₙ</m:t>
                          </m:r>
                        </m:e>
                      </m:d>
                      <m:r>
                        <a:rPr lang="en-US" altLang="zh-CN" sz="28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𝑜𝑟</m:t>
                      </m:r>
                      <m:r>
                        <a:rPr lang="en-US" altLang="zh-CN" sz="28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0" i="1" smtClean="0">
                          <a:solidFill>
                            <a:srgbClr val="606372">
                              <a:lumMod val="75000"/>
                            </a:srgbClr>
                          </a:solidFill>
                          <a:latin typeface="Cambria Math" panose="02040503050406030204" pitchFamily="18" charset="0"/>
                          <a:ea typeface="Cambria Math" panose="02040503050406030204" pitchFamily="18" charset="0"/>
                          <a:cs typeface="Times New Roman" panose="02020603050405020304" pitchFamily="18" charset="0"/>
                        </a:rPr>
                        <m:t>𝑦</m:t>
                      </m:r>
                    </m:oMath>
                  </m:oMathPara>
                </a14:m>
                <a:endParaRPr lang="en-US" altLang="zh-CN" sz="2800" dirty="0">
                  <a:solidFill>
                    <a:srgbClr val="606372">
                      <a:lumMod val="75000"/>
                    </a:srgbClr>
                  </a:solidFill>
                  <a:ea typeface="Cambria Math" panose="02040503050406030204" pitchFamily="18" charset="0"/>
                  <a:cs typeface="Times New Roman" panose="02020603050405020304" pitchFamily="18" charset="0"/>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8469428" y="1521934"/>
                <a:ext cx="2412134" cy="523220"/>
              </a:xfrm>
              <a:prstGeom prst="rect">
                <a:avLst/>
              </a:prstGeom>
              <a:blipFill rotWithShape="1">
                <a:blip r:embed="rId10"/>
                <a:stretch>
                  <a:fillRect l="-18" t="-91" r="8" b="87"/>
                </a:stretch>
              </a:blipFill>
            </p:spPr>
            <p:txBody>
              <a:bodyPr/>
              <a:lstStyle/>
              <a:p>
                <a:r>
                  <a:rPr lang="zh-CN" altLang="en-US">
                    <a:noFill/>
                  </a:rPr>
                  <a:t> </a:t>
                </a:r>
              </a:p>
            </p:txBody>
          </p:sp>
        </mc:Fallback>
      </mc:AlternateContent>
    </p:spTree>
    <p:custDataLst>
      <p:tags r:id="rId1"/>
    </p:custData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65755655"/>
          <p:cNvPicPr>
            <a:picLocks noChangeAspect="1"/>
          </p:cNvPicPr>
          <p:nvPr/>
        </p:nvPicPr>
        <p:blipFill>
          <a:blip r:embed="rId3" cstate="screen"/>
          <a:stretch>
            <a:fillRect/>
          </a:stretch>
        </p:blipFill>
        <p:spPr>
          <a:xfrm>
            <a:off x="0" y="0"/>
            <a:ext cx="12194540" cy="6858000"/>
          </a:xfrm>
          <a:prstGeom prst="rect">
            <a:avLst/>
          </a:prstGeom>
        </p:spPr>
      </p:pic>
      <p:sp>
        <p:nvSpPr>
          <p:cNvPr id="4" name="矩形 3"/>
          <p:cNvSpPr/>
          <p:nvPr/>
        </p:nvSpPr>
        <p:spPr>
          <a:xfrm>
            <a:off x="102553" y="95250"/>
            <a:ext cx="11985625" cy="6667500"/>
          </a:xfrm>
          <a:prstGeom prst="rect">
            <a:avLst/>
          </a:prstGeom>
          <a:solidFill>
            <a:schemeClr val="bg1">
              <a:alpha val="89000"/>
            </a:schemeClr>
          </a:solidFill>
          <a:ln>
            <a:solidFill>
              <a:srgbClr val="662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Скругленный прямоугольник 8"/>
          <p:cNvSpPr/>
          <p:nvPr/>
        </p:nvSpPr>
        <p:spPr>
          <a:xfrm>
            <a:off x="7223914" y="1514474"/>
            <a:ext cx="3780168" cy="4219575"/>
          </a:xfrm>
          <a:prstGeom prst="roundRect">
            <a:avLst/>
          </a:prstGeom>
          <a:solidFill>
            <a:schemeClr val="tx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11" name="文本框 10"/>
          <p:cNvSpPr txBox="1"/>
          <p:nvPr/>
        </p:nvSpPr>
        <p:spPr>
          <a:xfrm>
            <a:off x="1074103" y="427671"/>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The Sample Method</a:t>
            </a:r>
          </a:p>
        </p:txBody>
      </p:sp>
      <p:sp>
        <p:nvSpPr>
          <p:cNvPr id="14" name="箭头: 下 13"/>
          <p:cNvSpPr/>
          <p:nvPr/>
        </p:nvSpPr>
        <p:spPr>
          <a:xfrm rot="16200000">
            <a:off x="5780282" y="3119438"/>
            <a:ext cx="719072" cy="1009646"/>
          </a:xfrm>
          <a:prstGeom prst="downArrow">
            <a:avLst/>
          </a:prstGeom>
          <a:solidFill>
            <a:srgbClr val="AD80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8" name="文本框 17"/>
              <p:cNvSpPr txBox="1"/>
              <p:nvPr/>
            </p:nvSpPr>
            <p:spPr>
              <a:xfrm>
                <a:off x="7428073" y="4204043"/>
                <a:ext cx="3506785" cy="541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0" lang="en-GB" altLang="zh-CN" sz="2800" i="1" u="none" strike="noStrike" kern="0" cap="none" spc="0" normalizeH="0" baseline="0" noProof="0" smtClean="0">
                              <a:ln>
                                <a:noFill/>
                              </a:ln>
                              <a:solidFill>
                                <a:schemeClr val="bg1"/>
                              </a:solidFill>
                              <a:effectLst/>
                              <a:uLnTx/>
                              <a:uFillTx/>
                              <a:latin typeface="Cambria Math" panose="02040503050406030204" pitchFamily="18" charset="0"/>
                            </a:rPr>
                          </m:ctrlPr>
                        </m:accPr>
                        <m:e>
                          <m:r>
                            <a:rPr kumimoji="0" lang="en-GB" altLang="zh-CN" sz="2800" b="0" i="1" u="none" strike="noStrike" kern="0" cap="none" spc="0" normalizeH="0" baseline="0" noProof="0" smtClean="0">
                              <a:ln>
                                <a:noFill/>
                              </a:ln>
                              <a:solidFill>
                                <a:schemeClr val="bg1"/>
                              </a:solidFill>
                              <a:effectLst/>
                              <a:uLnTx/>
                              <a:uFillTx/>
                              <a:latin typeface="Cambria Math" panose="02040503050406030204" pitchFamily="18" charset="0"/>
                            </a:rPr>
                            <m:t>𝜃</m:t>
                          </m:r>
                        </m:e>
                      </m:acc>
                      <m:r>
                        <a:rPr kumimoji="0" lang="en-GB" altLang="zh-CN" sz="2800" b="0" i="1" u="none" strike="noStrike" kern="0" cap="none" spc="0" normalizeH="0" baseline="0" noProof="0" smtClean="0">
                          <a:ln>
                            <a:noFill/>
                          </a:ln>
                          <a:solidFill>
                            <a:schemeClr val="bg1"/>
                          </a:solidFill>
                          <a:effectLst/>
                          <a:uLnTx/>
                          <a:uFillTx/>
                          <a:latin typeface="Cambria Math" panose="02040503050406030204" pitchFamily="18" charset="0"/>
                        </a:rPr>
                        <m:t>=</m:t>
                      </m:r>
                      <m:r>
                        <a:rPr kumimoji="0" lang="en-US" altLang="en-GB" sz="2800" b="0" i="1" u="none" strike="noStrike" kern="0" cap="none" spc="0" normalizeH="0" baseline="0" noProof="0" smtClean="0">
                          <a:ln>
                            <a:noFill/>
                          </a:ln>
                          <a:solidFill>
                            <a:schemeClr val="bg1"/>
                          </a:solidFill>
                          <a:effectLst/>
                          <a:uLnTx/>
                          <a:uFillTx/>
                          <a:latin typeface="Cambria Math" panose="02040503050406030204" pitchFamily="18" charset="0"/>
                        </a:rPr>
                        <m:t>0.001887334</m:t>
                      </m:r>
                    </m:oMath>
                  </m:oMathPara>
                </a14:m>
                <a:endParaRPr lang="zh-CN" altLang="en-US" sz="2800" dirty="0">
                  <a:solidFill>
                    <a:schemeClr val="bg1"/>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428073" y="4204043"/>
                <a:ext cx="3506785" cy="541495"/>
              </a:xfrm>
              <a:prstGeom prst="rect">
                <a:avLst/>
              </a:prstGeom>
              <a:blipFill rotWithShape="1">
                <a:blip r:embed="rId4"/>
                <a:stretch>
                  <a:fillRect l="-14" t="-63" r="5" b="34"/>
                </a:stretch>
              </a:blipFill>
            </p:spPr>
            <p:txBody>
              <a:bodyPr/>
              <a:lstStyle/>
              <a:p>
                <a:r>
                  <a:rPr lang="zh-CN" altLang="en-US">
                    <a:noFill/>
                  </a:rPr>
                  <a:t> </a:t>
                </a:r>
              </a:p>
            </p:txBody>
          </p:sp>
        </mc:Fallback>
      </mc:AlternateContent>
      <p:sp>
        <p:nvSpPr>
          <p:cNvPr id="20" name="Скругленный прямоугольник 8"/>
          <p:cNvSpPr/>
          <p:nvPr/>
        </p:nvSpPr>
        <p:spPr>
          <a:xfrm>
            <a:off x="1517067" y="1514474"/>
            <a:ext cx="3611474" cy="4219575"/>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mc:AlternateContent xmlns:mc="http://schemas.openxmlformats.org/markup-compatibility/2006" xmlns:a14="http://schemas.microsoft.com/office/drawing/2010/main">
        <mc:Choice Requires="a14">
          <p:sp>
            <p:nvSpPr>
              <p:cNvPr id="13" name="文本框 12"/>
              <p:cNvSpPr txBox="1"/>
              <p:nvPr/>
            </p:nvSpPr>
            <p:spPr>
              <a:xfrm>
                <a:off x="1800202" y="2193902"/>
                <a:ext cx="2830829" cy="9253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altLang="zh-CN" sz="2800" i="1" smtClean="0">
                              <a:solidFill>
                                <a:schemeClr val="tx1"/>
                              </a:solidFill>
                              <a:latin typeface="Cambria Math" panose="02040503050406030204" pitchFamily="18" charset="0"/>
                            </a:rPr>
                          </m:ctrlPr>
                        </m:accPr>
                        <m:e>
                          <m:r>
                            <a:rPr lang="en-GB" altLang="zh-CN" sz="2800" i="1">
                              <a:solidFill>
                                <a:schemeClr val="tx1"/>
                              </a:solidFill>
                              <a:latin typeface="Cambria Math" panose="02040503050406030204" pitchFamily="18" charset="0"/>
                            </a:rPr>
                            <m:t>𝜇</m:t>
                          </m:r>
                        </m:e>
                      </m:acc>
                      <m:r>
                        <a:rPr lang="en-GB" altLang="zh-CN" sz="2800">
                          <a:solidFill>
                            <a:schemeClr val="tx1"/>
                          </a:solidFill>
                          <a:latin typeface="Cambria Math" panose="02040503050406030204" pitchFamily="18" charset="0"/>
                        </a:rPr>
                        <m:t>=</m:t>
                      </m:r>
                      <m:f>
                        <m:fPr>
                          <m:ctrlPr>
                            <a:rPr lang="en-GB" altLang="zh-CN" sz="2800" i="1">
                              <a:solidFill>
                                <a:schemeClr val="tx1"/>
                              </a:solidFill>
                              <a:latin typeface="Cambria Math" panose="02040503050406030204" pitchFamily="18" charset="0"/>
                            </a:rPr>
                          </m:ctrlPr>
                        </m:fPr>
                        <m:num>
                          <m:nary>
                            <m:naryPr>
                              <m:chr m:val="∑"/>
                              <m:subHide m:val="on"/>
                              <m:supHide m:val="on"/>
                              <m:ctrlPr>
                                <a:rPr lang="en-GB" altLang="zh-CN" sz="2800" i="1">
                                  <a:solidFill>
                                    <a:schemeClr val="tx1"/>
                                  </a:solidFill>
                                  <a:latin typeface="Cambria Math" panose="02040503050406030204" pitchFamily="18" charset="0"/>
                                </a:rPr>
                              </m:ctrlPr>
                            </m:naryPr>
                            <m:sub/>
                            <m:sup/>
                            <m:e>
                              <m:sSub>
                                <m:sSubPr>
                                  <m:ctrlPr>
                                    <a:rPr lang="en-US" altLang="zh-CN" sz="2800" b="0" i="1" smtClean="0">
                                      <a:solidFill>
                                        <a:schemeClr val="tx1"/>
                                      </a:solidFill>
                                      <a:latin typeface="Cambria Math" panose="02040503050406030204" pitchFamily="18" charset="0"/>
                                    </a:rPr>
                                  </m:ctrlPr>
                                </m:sSubPr>
                                <m:e>
                                  <m:r>
                                    <a:rPr lang="en-GB" altLang="zh-CN" sz="2800" i="1">
                                      <a:solidFill>
                                        <a:schemeClr val="tx1"/>
                                      </a:solidFill>
                                      <a:latin typeface="Cambria Math" panose="02040503050406030204" pitchFamily="18" charset="0"/>
                                    </a:rPr>
                                    <m:t>𝑥</m:t>
                                  </m:r>
                                </m:e>
                                <m:sub>
                                  <m:r>
                                    <a:rPr lang="en-GB" altLang="zh-CN" sz="2800" i="1">
                                      <a:solidFill>
                                        <a:schemeClr val="tx1"/>
                                      </a:solidFill>
                                      <a:latin typeface="Cambria Math" panose="02040503050406030204" pitchFamily="18" charset="0"/>
                                    </a:rPr>
                                    <m:t>𝑖</m:t>
                                  </m:r>
                                </m:sub>
                              </m:sSub>
                            </m:e>
                          </m:nary>
                        </m:num>
                        <m:den>
                          <m:r>
                            <a:rPr lang="en-GB" altLang="zh-CN" sz="2800" i="1">
                              <a:solidFill>
                                <a:schemeClr val="tx1"/>
                              </a:solidFill>
                              <a:latin typeface="Cambria Math" panose="02040503050406030204" pitchFamily="18" charset="0"/>
                            </a:rPr>
                            <m:t>𝑛</m:t>
                          </m:r>
                        </m:den>
                      </m:f>
                      <m:r>
                        <a:rPr lang="en-GB" altLang="zh-CN" sz="2800">
                          <a:solidFill>
                            <a:schemeClr val="tx1"/>
                          </a:solidFill>
                          <a:latin typeface="Cambria Math" panose="02040503050406030204" pitchFamily="18" charset="0"/>
                        </a:rPr>
                        <m:t>=</m:t>
                      </m:r>
                      <m:acc>
                        <m:accPr>
                          <m:chr m:val="̅"/>
                          <m:ctrlPr>
                            <a:rPr lang="en-GB" altLang="zh-CN" sz="2800" i="1">
                              <a:solidFill>
                                <a:schemeClr val="tx1"/>
                              </a:solidFill>
                              <a:latin typeface="Cambria Math" panose="02040503050406030204" pitchFamily="18" charset="0"/>
                            </a:rPr>
                          </m:ctrlPr>
                        </m:accPr>
                        <m:e>
                          <m:r>
                            <a:rPr lang="en-GB" altLang="zh-CN" sz="2800" i="1">
                              <a:solidFill>
                                <a:schemeClr val="tx1"/>
                              </a:solidFill>
                              <a:latin typeface="Cambria Math" panose="02040503050406030204" pitchFamily="18" charset="0"/>
                            </a:rPr>
                            <m:t>𝑋</m:t>
                          </m:r>
                          <m:r>
                            <a:rPr lang="en-GB" altLang="zh-CN" sz="2800">
                              <a:solidFill>
                                <a:schemeClr val="tx1"/>
                              </a:solidFill>
                              <a:latin typeface="Cambria Math" panose="02040503050406030204" pitchFamily="18" charset="0"/>
                            </a:rPr>
                            <m:t> </m:t>
                          </m:r>
                        </m:e>
                      </m:acc>
                      <m:r>
                        <a:rPr lang="en-GB" altLang="zh-CN" sz="2800" i="1" smtClean="0">
                          <a:solidFill>
                            <a:schemeClr val="tx1"/>
                          </a:solidFill>
                          <a:latin typeface="Cambria Math" panose="02040503050406030204" pitchFamily="18" charset="0"/>
                        </a:rPr>
                        <m:t> </m:t>
                      </m:r>
                    </m:oMath>
                  </m:oMathPara>
                </a14:m>
                <a:endParaRPr lang="zh-CN" altLang="en-US" sz="2800"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800202" y="2193902"/>
                <a:ext cx="2830829" cy="925318"/>
              </a:xfrm>
              <a:prstGeom prst="rect">
                <a:avLst/>
              </a:prstGeom>
              <a:blipFill rotWithShape="1">
                <a:blip r:embed="rId5"/>
                <a:stretch>
                  <a:fillRect l="-22" t="-66" r="22"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428073" y="2394951"/>
                <a:ext cx="3371850" cy="52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0" lang="en-GB" altLang="zh-CN" sz="2800" i="1" u="none" strike="noStrike" kern="0" cap="none" spc="0" normalizeH="0" baseline="0" noProof="0" smtClean="0">
                              <a:ln>
                                <a:noFill/>
                              </a:ln>
                              <a:solidFill>
                                <a:schemeClr val="bg1"/>
                              </a:solidFill>
                              <a:effectLst/>
                              <a:uLnTx/>
                              <a:uFillTx/>
                              <a:latin typeface="Cambria Math" panose="02040503050406030204" pitchFamily="18" charset="0"/>
                            </a:rPr>
                          </m:ctrlPr>
                        </m:accPr>
                        <m:e>
                          <m:r>
                            <a:rPr kumimoji="0" lang="en-GB" altLang="zh-CN" sz="2800" b="0" i="1" u="none" strike="noStrike" kern="0" cap="none" spc="0" normalizeH="0" baseline="0" noProof="0" smtClean="0">
                              <a:ln>
                                <a:noFill/>
                              </a:ln>
                              <a:solidFill>
                                <a:schemeClr val="bg1"/>
                              </a:solidFill>
                              <a:effectLst/>
                              <a:uLnTx/>
                              <a:uFillTx/>
                              <a:latin typeface="Cambria Math" panose="02040503050406030204" pitchFamily="18" charset="0"/>
                            </a:rPr>
                            <m:t>𝜇</m:t>
                          </m:r>
                        </m:e>
                      </m:acc>
                      <m:r>
                        <a:rPr kumimoji="0" lang="en-GB" altLang="zh-CN" sz="2800" b="0" i="1" u="none" strike="noStrike" kern="0" cap="none" spc="0" normalizeH="0" baseline="0" noProof="0" smtClean="0">
                          <a:ln>
                            <a:noFill/>
                          </a:ln>
                          <a:solidFill>
                            <a:schemeClr val="bg1"/>
                          </a:solidFill>
                          <a:effectLst/>
                          <a:uLnTx/>
                          <a:uFillTx/>
                          <a:latin typeface="Cambria Math" panose="02040503050406030204" pitchFamily="18" charset="0"/>
                        </a:rPr>
                        <m:t>=</m:t>
                      </m:r>
                      <m:r>
                        <a:rPr kumimoji="0" lang="en-US" altLang="en-GB" sz="2800" b="0" i="1" u="none" strike="noStrike" kern="0" cap="none" spc="0" normalizeH="0" baseline="0" noProof="0" smtClean="0">
                          <a:ln>
                            <a:noFill/>
                          </a:ln>
                          <a:solidFill>
                            <a:schemeClr val="bg1"/>
                          </a:solidFill>
                          <a:effectLst/>
                          <a:uLnTx/>
                          <a:uFillTx/>
                          <a:latin typeface="Cambria Math" panose="02040503050406030204" pitchFamily="18" charset="0"/>
                        </a:rPr>
                        <m:t>0.9963467</m:t>
                      </m:r>
                    </m:oMath>
                  </m:oMathPara>
                </a14:m>
                <a:endParaRPr lang="zh-CN" altLang="en-US" dirty="0">
                  <a:solidFill>
                    <a:schemeClr val="bg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428073" y="2394951"/>
                <a:ext cx="3371850" cy="521970"/>
              </a:xfrm>
              <a:prstGeom prst="rect">
                <a:avLst/>
              </a:prstGeom>
              <a:blipFill rotWithShape="1">
                <a:blip r:embed="rId6"/>
                <a:stretch>
                  <a:fillRect l="-14" t="-70" r="14"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800202" y="3911720"/>
                <a:ext cx="3056934" cy="11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800" i="1" smtClean="0">
                              <a:solidFill>
                                <a:schemeClr val="tx1"/>
                              </a:solidFill>
                              <a:latin typeface="Cambria Math" panose="02040503050406030204" pitchFamily="18" charset="0"/>
                            </a:rPr>
                          </m:ctrlPr>
                        </m:sSupPr>
                        <m:e>
                          <m:acc>
                            <m:accPr>
                              <m:chr m:val="̂"/>
                              <m:ctrlPr>
                                <a:rPr lang="en-GB" sz="2800" i="1">
                                  <a:solidFill>
                                    <a:schemeClr val="tx1"/>
                                  </a:solidFill>
                                  <a:latin typeface="Cambria Math" panose="02040503050406030204" pitchFamily="18" charset="0"/>
                                </a:rPr>
                              </m:ctrlPr>
                            </m:accPr>
                            <m:e>
                              <m:r>
                                <a:rPr lang="en-GB" sz="2800" smtClean="0">
                                  <a:solidFill>
                                    <a:schemeClr val="tx1"/>
                                  </a:solidFill>
                                  <a:latin typeface="Cambria Math" panose="02040503050406030204" pitchFamily="18" charset="0"/>
                                </a:rPr>
                                <m:t> </m:t>
                              </m:r>
                              <m:r>
                                <a:rPr lang="en-GB" sz="2800" i="1">
                                  <a:solidFill>
                                    <a:schemeClr val="tx1"/>
                                  </a:solidFill>
                                  <a:latin typeface="Cambria Math" panose="02040503050406030204" pitchFamily="18" charset="0"/>
                                </a:rPr>
                                <m:t>𝜎</m:t>
                              </m:r>
                            </m:e>
                          </m:acc>
                        </m:e>
                        <m:sup>
                          <m:r>
                            <a:rPr lang="en-GB" sz="2800" i="1">
                              <a:solidFill>
                                <a:schemeClr val="tx1"/>
                              </a:solidFill>
                              <a:latin typeface="Cambria Math" panose="02040503050406030204" pitchFamily="18" charset="0"/>
                            </a:rPr>
                            <m:t>2</m:t>
                          </m:r>
                        </m:sup>
                      </m:sSup>
                      <m:r>
                        <a:rPr lang="en-GB" sz="2800">
                          <a:solidFill>
                            <a:schemeClr val="tx1"/>
                          </a:solidFill>
                          <a:latin typeface="Cambria Math" panose="02040503050406030204" pitchFamily="18" charset="0"/>
                        </a:rPr>
                        <m:t>=</m:t>
                      </m:r>
                      <m:f>
                        <m:fPr>
                          <m:ctrlPr>
                            <a:rPr lang="en-GB" sz="2800" i="1">
                              <a:solidFill>
                                <a:schemeClr val="tx1"/>
                              </a:solidFill>
                              <a:latin typeface="Cambria Math" panose="02040503050406030204" pitchFamily="18" charset="0"/>
                            </a:rPr>
                          </m:ctrlPr>
                        </m:fPr>
                        <m:num>
                          <m:nary>
                            <m:naryPr>
                              <m:chr m:val="∑"/>
                              <m:subHide m:val="on"/>
                              <m:supHide m:val="on"/>
                              <m:ctrlPr>
                                <a:rPr lang="en-GB" sz="2800" i="1">
                                  <a:solidFill>
                                    <a:schemeClr val="tx1"/>
                                  </a:solidFill>
                                  <a:latin typeface="Cambria Math" panose="02040503050406030204" pitchFamily="18" charset="0"/>
                                </a:rPr>
                              </m:ctrlPr>
                            </m:naryPr>
                            <m:sub/>
                            <m:sup/>
                            <m:e>
                              <m:sSup>
                                <m:sSupPr>
                                  <m:ctrlPr>
                                    <a:rPr lang="en-GB" sz="2800" i="1">
                                      <a:solidFill>
                                        <a:schemeClr val="tx1"/>
                                      </a:solidFill>
                                      <a:latin typeface="Cambria Math" panose="02040503050406030204" pitchFamily="18" charset="0"/>
                                    </a:rPr>
                                  </m:ctrlPr>
                                </m:sSupPr>
                                <m:e>
                                  <m:d>
                                    <m:dPr>
                                      <m:ctrlPr>
                                        <a:rPr lang="en-GB" sz="2800" i="1">
                                          <a:solidFill>
                                            <a:schemeClr val="tx1"/>
                                          </a:solidFill>
                                          <a:latin typeface="Cambria Math" panose="02040503050406030204" pitchFamily="18" charset="0"/>
                                        </a:rPr>
                                      </m:ctrlPr>
                                    </m:dPr>
                                    <m:e>
                                      <m:r>
                                        <a:rPr lang="en-GB" sz="2800" i="1">
                                          <a:solidFill>
                                            <a:schemeClr val="tx1"/>
                                          </a:solidFill>
                                          <a:latin typeface="Cambria Math" panose="02040503050406030204" pitchFamily="18" charset="0"/>
                                        </a:rPr>
                                        <m:t>𝑥𝑖</m:t>
                                      </m:r>
                                      <m:r>
                                        <a:rPr lang="en-GB" sz="2800">
                                          <a:solidFill>
                                            <a:schemeClr val="tx1"/>
                                          </a:solidFill>
                                          <a:latin typeface="Cambria Math" panose="02040503050406030204" pitchFamily="18" charset="0"/>
                                        </a:rPr>
                                        <m:t>−</m:t>
                                      </m:r>
                                      <m:acc>
                                        <m:accPr>
                                          <m:chr m:val="̅"/>
                                          <m:ctrlPr>
                                            <a:rPr lang="en-GB" sz="2800" i="1">
                                              <a:solidFill>
                                                <a:schemeClr val="tx1"/>
                                              </a:solidFill>
                                              <a:latin typeface="Cambria Math" panose="02040503050406030204" pitchFamily="18" charset="0"/>
                                            </a:rPr>
                                          </m:ctrlPr>
                                        </m:accPr>
                                        <m:e>
                                          <m:r>
                                            <a:rPr lang="en-GB" sz="2800" i="1">
                                              <a:solidFill>
                                                <a:schemeClr val="tx1"/>
                                              </a:solidFill>
                                              <a:latin typeface="Cambria Math" panose="02040503050406030204" pitchFamily="18" charset="0"/>
                                            </a:rPr>
                                            <m:t>𝑥</m:t>
                                          </m:r>
                                        </m:e>
                                      </m:acc>
                                    </m:e>
                                  </m:d>
                                </m:e>
                                <m:sup>
                                  <m:r>
                                    <a:rPr lang="en-GB" sz="2800" i="1">
                                      <a:solidFill>
                                        <a:schemeClr val="tx1"/>
                                      </a:solidFill>
                                      <a:latin typeface="Cambria Math" panose="02040503050406030204" pitchFamily="18" charset="0"/>
                                    </a:rPr>
                                    <m:t>2</m:t>
                                  </m:r>
                                </m:sup>
                              </m:sSup>
                            </m:e>
                          </m:nary>
                        </m:num>
                        <m:den>
                          <m:r>
                            <a:rPr lang="en-GB" sz="2800" i="1">
                              <a:solidFill>
                                <a:schemeClr val="tx1"/>
                              </a:solidFill>
                              <a:latin typeface="Cambria Math" panose="02040503050406030204" pitchFamily="18" charset="0"/>
                            </a:rPr>
                            <m:t>𝑛</m:t>
                          </m:r>
                          <m:r>
                            <a:rPr lang="en-GB" sz="2800" i="1" smtClean="0">
                              <a:solidFill>
                                <a:schemeClr val="tx1"/>
                              </a:solidFill>
                              <a:latin typeface="Cambria Math" panose="02040503050406030204" pitchFamily="18" charset="0"/>
                            </a:rPr>
                            <m:t>−1</m:t>
                          </m:r>
                        </m:den>
                      </m:f>
                    </m:oMath>
                  </m:oMathPara>
                </a14:m>
                <a:endParaRPr lang="en-GB" sz="2800" dirty="0">
                  <a:solidFill>
                    <a:schemeClr val="tx1"/>
                  </a:solidFill>
                  <a:latin typeface="Britannic Bold" panose="020B0903060703020204" pitchFamily="34" charset="0"/>
                  <a:ea typeface="微软雅黑" panose="020B0503020204020204" charset="-122"/>
                </a:endParaRPr>
              </a:p>
              <a:p>
                <a:endParaRPr lang="en-GB" sz="1050" dirty="0">
                  <a:solidFill>
                    <a:schemeClr val="tx1"/>
                  </a:solidFill>
                  <a:latin typeface="Arial" panose="020B0604020202020204"/>
                  <a:ea typeface="微软雅黑" panose="020B0503020204020204"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800202" y="3911720"/>
                <a:ext cx="3056934" cy="1126142"/>
              </a:xfrm>
              <a:prstGeom prst="rect">
                <a:avLst/>
              </a:prstGeom>
              <a:blipFill rotWithShape="1">
                <a:blip r:embed="rId7"/>
                <a:stretch>
                  <a:fillRect l="-20" t="-11" r="1" b="3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3"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mc:AlternateContent xmlns:mc="http://schemas.openxmlformats.org/markup-compatibility/2006" xmlns:a14="http://schemas.microsoft.com/office/drawing/2010/main">
        <mc:Choice Requires="a14">
          <p:sp>
            <p:nvSpPr>
              <p:cNvPr id="27" name="文本框 26"/>
              <p:cNvSpPr txBox="1"/>
              <p:nvPr/>
            </p:nvSpPr>
            <p:spPr>
              <a:xfrm>
                <a:off x="668337" y="2036324"/>
                <a:ext cx="11095038" cy="1388137"/>
              </a:xfrm>
              <a:prstGeom prst="rect">
                <a:avLst/>
              </a:prstGeom>
              <a:noFill/>
            </p:spPr>
            <p:txBody>
              <a:bodyPr wrap="square" rtlCol="0" anchor="ctr">
                <a:spAutoFit/>
              </a:bodyPr>
              <a:lstStyle/>
              <a:p>
                <a:pPr algn="ctr">
                  <a:lnSpc>
                    <a:spcPct val="120000"/>
                  </a:lnSpc>
                </a:pPr>
                <a:r>
                  <a:rPr lang="en-GB" sz="3600" dirty="0">
                    <a:solidFill>
                      <a:srgbClr val="606372">
                        <a:lumMod val="50000"/>
                      </a:srgbClr>
                    </a:solidFill>
                    <a:latin typeface="Abadi" panose="020B0604020104020204" pitchFamily="34" charset="0"/>
                    <a:ea typeface="微软雅黑" panose="020B0503020204020204" charset="-122"/>
                    <a:cs typeface="Times New Roman" panose="02020603050405020304" pitchFamily="18" charset="0"/>
                  </a:rPr>
                  <a:t>Compare the SM and MLE of mean and variance:</a:t>
                </a:r>
              </a:p>
              <a:p>
                <a:pPr algn="ctr">
                  <a:lnSpc>
                    <a:spcPct val="120000"/>
                  </a:lnSpc>
                </a:pPr>
                <a14:m>
                  <m:oMath xmlns:m="http://schemas.openxmlformats.org/officeDocument/2006/math">
                    <m:r>
                      <a:rPr lang="en-GB" sz="3200" b="1" i="1" smtClean="0">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𝑴𝑺𝑬</m:t>
                    </m:r>
                    <m:d>
                      <m:dPr>
                        <m:ctrlPr>
                          <a:rPr lang="en-GB" sz="3200" b="1" i="1">
                            <a:solidFill>
                              <a:srgbClr val="AD8082">
                                <a:lumMod val="75000"/>
                              </a:srgbClr>
                            </a:solidFill>
                            <a:latin typeface="Cambria Math" panose="02040503050406030204" pitchFamily="18" charset="0"/>
                          </a:rPr>
                        </m:ctrlPr>
                      </m:dPr>
                      <m:e>
                        <m:acc>
                          <m:accPr>
                            <m:chr m:val="̂"/>
                            <m:ctrlPr>
                              <a:rPr lang="en-GB" sz="3200" b="1" i="1">
                                <a:solidFill>
                                  <a:srgbClr val="AD8082">
                                    <a:lumMod val="75000"/>
                                  </a:srgbClr>
                                </a:solidFill>
                                <a:latin typeface="Cambria Math" panose="02040503050406030204" pitchFamily="18" charset="0"/>
                              </a:rPr>
                            </m:ctrlPr>
                          </m:accPr>
                          <m:e>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𝜽</m:t>
                            </m:r>
                          </m:e>
                        </m:acc>
                      </m:e>
                    </m:d>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en-GB" sz="3200" b="1" i="1">
                            <a:solidFill>
                              <a:srgbClr val="AD8082">
                                <a:lumMod val="75000"/>
                              </a:srgbClr>
                            </a:solidFill>
                            <a:latin typeface="Cambria Math" panose="02040503050406030204" pitchFamily="18" charset="0"/>
                          </a:rPr>
                        </m:ctrlPr>
                      </m:sSupPr>
                      <m:e>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m:t>
                        </m:r>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𝒃𝒊𝒂𝒔</m:t>
                        </m:r>
                        <m:d>
                          <m:dPr>
                            <m:ctrlPr>
                              <a:rPr lang="en-GB" sz="3200" b="1" i="1">
                                <a:solidFill>
                                  <a:srgbClr val="AD8082">
                                    <a:lumMod val="75000"/>
                                  </a:srgbClr>
                                </a:solidFill>
                                <a:latin typeface="Cambria Math" panose="02040503050406030204" pitchFamily="18" charset="0"/>
                              </a:rPr>
                            </m:ctrlPr>
                          </m:dPr>
                          <m:e>
                            <m:acc>
                              <m:accPr>
                                <m:chr m:val="̂"/>
                                <m:ctrlPr>
                                  <a:rPr lang="en-GB" sz="3200" b="1" i="1">
                                    <a:solidFill>
                                      <a:srgbClr val="AD8082">
                                        <a:lumMod val="75000"/>
                                      </a:srgbClr>
                                    </a:solidFill>
                                    <a:latin typeface="Cambria Math" panose="02040503050406030204" pitchFamily="18" charset="0"/>
                                  </a:rPr>
                                </m:ctrlPr>
                              </m:accPr>
                              <m:e>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𝜽</m:t>
                                </m:r>
                              </m:e>
                            </m:acc>
                          </m:e>
                        </m:d>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m:t>
                        </m:r>
                      </m:e>
                      <m:sup>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𝟐</m:t>
                        </m:r>
                      </m:sup>
                    </m:sSup>
                  </m:oMath>
                </a14:m>
                <a:r>
                  <a:rPr lang="en-GB" sz="3200" b="1" dirty="0">
                    <a:solidFill>
                      <a:srgbClr val="AD8082">
                        <a:lumMod val="75000"/>
                      </a:srgbClr>
                    </a:solidFill>
                    <a:latin typeface="Calibri" panose="020F0502020204030204" pitchFamily="34" charset="0"/>
                    <a:ea typeface="等线" panose="02010600030101010101" pitchFamily="2" charset="-122"/>
                    <a:cs typeface="Times New Roman" panose="02020603050405020304" pitchFamily="18" charset="0"/>
                  </a:rPr>
                  <a:t>+Var(</a:t>
                </a:r>
                <a14:m>
                  <m:oMath xmlns:m="http://schemas.openxmlformats.org/officeDocument/2006/math">
                    <m:acc>
                      <m:accPr>
                        <m:chr m:val="̂"/>
                        <m:ctrlPr>
                          <a:rPr lang="en-GB" sz="3200" b="1" i="1">
                            <a:solidFill>
                              <a:srgbClr val="AD8082">
                                <a:lumMod val="75000"/>
                              </a:srgbClr>
                            </a:solidFill>
                            <a:latin typeface="Cambria Math" panose="02040503050406030204" pitchFamily="18" charset="0"/>
                          </a:rPr>
                        </m:ctrlPr>
                      </m:accPr>
                      <m:e>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𝜽</m:t>
                        </m:r>
                      </m:e>
                    </m:acc>
                    <m:r>
                      <a:rPr lang="en-GB" sz="3200" b="1" i="1">
                        <a:solidFill>
                          <a:srgbClr val="AD8082">
                            <a:lumMod val="75000"/>
                          </a:srgbClr>
                        </a:solidFill>
                        <a:latin typeface="Cambria Math" panose="02040503050406030204" pitchFamily="18" charset="0"/>
                        <a:ea typeface="等线" panose="02010600030101010101" pitchFamily="2" charset="-122"/>
                        <a:cs typeface="Times New Roman" panose="02020603050405020304" pitchFamily="18" charset="0"/>
                      </a:rPr>
                      <m:t>)</m:t>
                    </m:r>
                  </m:oMath>
                </a14:m>
                <a:endParaRPr lang="en-GB" sz="3200" b="1" dirty="0">
                  <a:solidFill>
                    <a:srgbClr val="AD8082">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668337" y="2036324"/>
                <a:ext cx="11095038" cy="1388137"/>
              </a:xfrm>
              <a:prstGeom prst="rect">
                <a:avLst/>
              </a:prstGeom>
              <a:blipFill rotWithShape="1">
                <a:blip r:embed="rId3"/>
                <a:stretch>
                  <a:fillRect l="-3" t="-37" b="39"/>
                </a:stretch>
              </a:blipFill>
            </p:spPr>
            <p:txBody>
              <a:bodyPr/>
              <a:lstStyle/>
              <a:p>
                <a:r>
                  <a:rPr lang="zh-CN" altLang="en-US">
                    <a:noFill/>
                  </a:rPr>
                  <a:t> </a:t>
                </a:r>
              </a:p>
            </p:txBody>
          </p:sp>
        </mc:Fallback>
      </mc:AlternateContent>
      <p:sp>
        <p:nvSpPr>
          <p:cNvPr id="28" name="箭头: 下 27"/>
          <p:cNvSpPr/>
          <p:nvPr/>
        </p:nvSpPr>
        <p:spPr>
          <a:xfrm rot="10800000">
            <a:off x="5972128" y="3735165"/>
            <a:ext cx="677956" cy="1142449"/>
          </a:xfrm>
          <a:prstGeom prst="downArrow">
            <a:avLst/>
          </a:prstGeom>
          <a:solidFill>
            <a:srgbClr val="AD80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箭头: 下 28"/>
          <p:cNvSpPr/>
          <p:nvPr/>
        </p:nvSpPr>
        <p:spPr>
          <a:xfrm rot="10800000">
            <a:off x="7859778" y="3735165"/>
            <a:ext cx="677957" cy="1142450"/>
          </a:xfrm>
          <a:prstGeom prst="downArrow">
            <a:avLst/>
          </a:prstGeom>
          <a:solidFill>
            <a:srgbClr val="AD80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1074103" y="351155"/>
            <a:ext cx="606234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The MSE</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animEffect transition="in" filter="wipe(left)">
                                      <p:cBhvr>
                                        <p:cTn id="11" dur="500"/>
                                        <p:tgtEl>
                                          <p:spTgt spid="2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bldLvl="0" animBg="1"/>
      <p:bldP spid="2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175699" y="2865915"/>
            <a:ext cx="1825172" cy="1663276"/>
          </a:xfrm>
          <a:prstGeom prst="rect">
            <a:avLst/>
          </a:prstGeom>
          <a:noFill/>
        </p:spPr>
        <p:txBody>
          <a:bodyPr wrap="square" rtlCol="0">
            <a:spAutoFit/>
          </a:bodyPr>
          <a:lstStyle/>
          <a:p>
            <a:pPr algn="just" hangingPunct="0">
              <a:lnSpc>
                <a:spcPct val="150000"/>
              </a:lnSpc>
            </a:pPr>
            <a:r>
              <a:rPr lang="zh-CN" altLang="en-US" sz="1400" dirty="0">
                <a:solidFill>
                  <a:schemeClr val="bg1"/>
                </a:solidFill>
                <a:latin typeface="+mn-ea"/>
                <a:cs typeface="+mn-ea"/>
                <a:sym typeface="+mn-lt"/>
              </a:rPr>
              <a:t>均可根据您的个人需要来进行一键替换。数据图表均可进行替换和编辑，根据需要进行设置。</a:t>
            </a:r>
          </a:p>
        </p:txBody>
      </p:sp>
      <p:sp>
        <p:nvSpPr>
          <p:cNvPr id="26" name="文本框 25"/>
          <p:cNvSpPr txBox="1"/>
          <p:nvPr/>
        </p:nvSpPr>
        <p:spPr>
          <a:xfrm>
            <a:off x="5337745" y="2304461"/>
            <a:ext cx="1501080" cy="506730"/>
          </a:xfrm>
          <a:prstGeom prst="rect">
            <a:avLst/>
          </a:prstGeom>
          <a:noFill/>
        </p:spPr>
        <p:txBody>
          <a:bodyPr wrap="square" rtlCol="0">
            <a:spAutoFit/>
          </a:bodyPr>
          <a:lstStyle/>
          <a:p>
            <a:pPr algn="ctr" hangingPunct="0">
              <a:lnSpc>
                <a:spcPct val="150000"/>
              </a:lnSpc>
            </a:pPr>
            <a:r>
              <a:rPr lang="zh-CN" altLang="en-US" dirty="0">
                <a:solidFill>
                  <a:schemeClr val="bg1"/>
                </a:solidFill>
                <a:latin typeface="+mn-ea"/>
                <a:cs typeface="+mn-ea"/>
                <a:sym typeface="+mn-lt"/>
              </a:rPr>
              <a:t>二</a:t>
            </a:r>
            <a:r>
              <a:rPr lang="en-US" altLang="zh-CN" dirty="0">
                <a:solidFill>
                  <a:schemeClr val="bg1"/>
                </a:solidFill>
                <a:latin typeface="+mn-ea"/>
                <a:cs typeface="+mn-ea"/>
                <a:sym typeface="+mn-lt"/>
              </a:rPr>
              <a:t>·</a:t>
            </a:r>
            <a:r>
              <a:rPr lang="zh-CN" altLang="en-US" dirty="0">
                <a:solidFill>
                  <a:schemeClr val="bg1"/>
                </a:solidFill>
                <a:latin typeface="+mn-ea"/>
                <a:cs typeface="+mn-ea"/>
                <a:sym typeface="+mn-lt"/>
              </a:rPr>
              <a:t>输入内容</a:t>
            </a:r>
          </a:p>
        </p:txBody>
      </p:sp>
      <p:sp>
        <p:nvSpPr>
          <p:cNvPr id="46" name="文本框 45"/>
          <p:cNvSpPr txBox="1"/>
          <p:nvPr/>
        </p:nvSpPr>
        <p:spPr>
          <a:xfrm>
            <a:off x="567055" y="404954"/>
            <a:ext cx="11301095" cy="461665"/>
          </a:xfrm>
          <a:prstGeom prst="rect">
            <a:avLst/>
          </a:prstGeom>
          <a:noFill/>
        </p:spPr>
        <p:txBody>
          <a:bodyPr wrap="square" rtlCol="0">
            <a:spAutoFit/>
            <a:scene3d>
              <a:camera prst="orthographicFront"/>
              <a:lightRig rig="threePt" dir="t"/>
            </a:scene3d>
            <a:sp3d contourW="12700"/>
          </a:bodyPr>
          <a:lstStyle/>
          <a:p>
            <a:pPr algn="ctr">
              <a:spcBef>
                <a:spcPct val="20000"/>
              </a:spcBef>
              <a:buFont typeface="Arial" panose="020B0604020202020204" pitchFamily="34" charset="0"/>
              <a:buNone/>
            </a:pPr>
            <a:r>
              <a:rPr lang="en-GB" altLang="zh-CN" sz="24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8 Groups of MSE /MEAN/STD in MC Simulation</a:t>
            </a:r>
          </a:p>
        </p:txBody>
      </p:sp>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pic>
        <p:nvPicPr>
          <p:cNvPr id="2" name="图片 1"/>
          <p:cNvPicPr>
            <a:picLocks noChangeAspect="1"/>
          </p:cNvPicPr>
          <p:nvPr/>
        </p:nvPicPr>
        <p:blipFill>
          <a:blip r:embed="rId3"/>
          <a:stretch>
            <a:fillRect/>
          </a:stretch>
        </p:blipFill>
        <p:spPr>
          <a:xfrm>
            <a:off x="1551305" y="962025"/>
            <a:ext cx="9368155" cy="5485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Скругленный прямоугольник 8"/>
          <p:cNvSpPr/>
          <p:nvPr/>
        </p:nvSpPr>
        <p:spPr>
          <a:xfrm>
            <a:off x="506231" y="903278"/>
            <a:ext cx="5375606" cy="5684847"/>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46" name="文本框 45"/>
          <p:cNvSpPr txBox="1"/>
          <p:nvPr/>
        </p:nvSpPr>
        <p:spPr>
          <a:xfrm>
            <a:off x="1062355" y="380058"/>
            <a:ext cx="11301095" cy="521970"/>
          </a:xfrm>
          <a:prstGeom prst="rect">
            <a:avLst/>
          </a:prstGeom>
          <a:noFill/>
        </p:spPr>
        <p:txBody>
          <a:bodyPr wrap="square" rtlCol="0">
            <a:spAutoFit/>
            <a:scene3d>
              <a:camera prst="orthographicFront"/>
              <a:lightRig rig="threePt" dir="t"/>
            </a:scene3d>
            <a:sp3d contourW="12700"/>
          </a:bodyPr>
          <a:lstStyle/>
          <a:p>
            <a:pPr>
              <a:spcBef>
                <a:spcPct val="20000"/>
              </a:spcBef>
              <a:buFont typeface="Arial" panose="020B0604020202020204" pitchFamily="34" charset="0"/>
              <a:buNone/>
            </a:pPr>
            <a:r>
              <a:rPr lang="en-US" altLang="en-GB"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GOOD WINE &amp;&amp; BAD WINE</a:t>
            </a:r>
          </a:p>
        </p:txBody>
      </p:sp>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5" name="文本框 4"/>
          <p:cNvSpPr txBox="1"/>
          <p:nvPr/>
        </p:nvSpPr>
        <p:spPr>
          <a:xfrm>
            <a:off x="1351280" y="1160780"/>
            <a:ext cx="3762568" cy="461665"/>
          </a:xfrm>
          <a:prstGeom prst="rect">
            <a:avLst/>
          </a:prstGeom>
          <a:noFill/>
        </p:spPr>
        <p:txBody>
          <a:bodyPr wrap="none" rtlCol="0">
            <a:spAutoFit/>
          </a:bodyPr>
          <a:lstStyle/>
          <a:p>
            <a:r>
              <a:rPr lang="en-US" altLang="zh-CN" sz="2400" b="1" dirty="0">
                <a:latin typeface="Abadi" panose="020B0604020104020204" pitchFamily="34" charset="0"/>
                <a:cs typeface="Times New Roman" panose="02020603050405020304" pitchFamily="18" charset="0"/>
              </a:rPr>
              <a:t>Mixture Normal Distribution</a:t>
            </a:r>
          </a:p>
        </p:txBody>
      </p:sp>
      <p:sp>
        <p:nvSpPr>
          <p:cNvPr id="6" name="文本框 5"/>
          <p:cNvSpPr txBox="1"/>
          <p:nvPr/>
        </p:nvSpPr>
        <p:spPr>
          <a:xfrm>
            <a:off x="7361281" y="1160780"/>
            <a:ext cx="2715808" cy="461665"/>
          </a:xfrm>
          <a:prstGeom prst="rect">
            <a:avLst/>
          </a:prstGeom>
          <a:noFill/>
        </p:spPr>
        <p:txBody>
          <a:bodyPr wrap="none" rtlCol="0">
            <a:spAutoFit/>
          </a:bodyPr>
          <a:lstStyle/>
          <a:p>
            <a:r>
              <a:rPr lang="en-US" altLang="zh-CN" sz="2400" b="1" dirty="0">
                <a:latin typeface="Abadi" panose="020B0604020104020204" pitchFamily="34" charset="0"/>
                <a:cs typeface="Times New Roman" panose="02020603050405020304" pitchFamily="18" charset="0"/>
              </a:rPr>
              <a:t>Normal Distribution</a:t>
            </a:r>
          </a:p>
        </p:txBody>
      </p:sp>
      <p:pic>
        <p:nvPicPr>
          <p:cNvPr id="7" name="图片 6"/>
          <p:cNvPicPr>
            <a:picLocks noChangeAspect="1"/>
          </p:cNvPicPr>
          <p:nvPr/>
        </p:nvPicPr>
        <p:blipFill>
          <a:blip r:embed="rId3"/>
          <a:stretch>
            <a:fillRect/>
          </a:stretch>
        </p:blipFill>
        <p:spPr>
          <a:xfrm>
            <a:off x="1465580" y="4442143"/>
            <a:ext cx="3456908" cy="1796732"/>
          </a:xfrm>
          <a:prstGeom prst="rect">
            <a:avLst/>
          </a:prstGeom>
        </p:spPr>
      </p:pic>
      <p:pic>
        <p:nvPicPr>
          <p:cNvPr id="15" name="图片 14"/>
          <p:cNvPicPr>
            <a:picLocks noChangeAspect="1"/>
          </p:cNvPicPr>
          <p:nvPr/>
        </p:nvPicPr>
        <p:blipFill>
          <a:blip r:embed="rId4"/>
          <a:stretch>
            <a:fillRect/>
          </a:stretch>
        </p:blipFill>
        <p:spPr>
          <a:xfrm>
            <a:off x="7512233" y="5262426"/>
            <a:ext cx="2787832" cy="641716"/>
          </a:xfrm>
          <a:prstGeom prst="rect">
            <a:avLst/>
          </a:prstGeom>
        </p:spPr>
      </p:pic>
      <p:pic>
        <p:nvPicPr>
          <p:cNvPr id="4" name="图片 3"/>
          <p:cNvPicPr>
            <a:picLocks noChangeAspect="1"/>
          </p:cNvPicPr>
          <p:nvPr/>
        </p:nvPicPr>
        <p:blipFill>
          <a:blip r:embed="rId5"/>
          <a:stretch>
            <a:fillRect/>
          </a:stretch>
        </p:blipFill>
        <p:spPr>
          <a:xfrm>
            <a:off x="993775" y="1622425"/>
            <a:ext cx="4477385" cy="2724150"/>
          </a:xfrm>
          <a:prstGeom prst="rect">
            <a:avLst/>
          </a:prstGeom>
        </p:spPr>
      </p:pic>
      <p:pic>
        <p:nvPicPr>
          <p:cNvPr id="8" name="图片 7"/>
          <p:cNvPicPr>
            <a:picLocks noChangeAspect="1"/>
          </p:cNvPicPr>
          <p:nvPr/>
        </p:nvPicPr>
        <p:blipFill>
          <a:blip r:embed="rId6"/>
          <a:stretch>
            <a:fillRect/>
          </a:stretch>
        </p:blipFill>
        <p:spPr>
          <a:xfrm>
            <a:off x="6823710" y="1701165"/>
            <a:ext cx="4290060" cy="28943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175699" y="2865915"/>
            <a:ext cx="1825172" cy="1663276"/>
          </a:xfrm>
          <a:prstGeom prst="rect">
            <a:avLst/>
          </a:prstGeom>
          <a:noFill/>
        </p:spPr>
        <p:txBody>
          <a:bodyPr wrap="square" rtlCol="0">
            <a:spAutoFit/>
          </a:bodyPr>
          <a:lstStyle/>
          <a:p>
            <a:pPr algn="just" hangingPunct="0">
              <a:lnSpc>
                <a:spcPct val="150000"/>
              </a:lnSpc>
            </a:pPr>
            <a:r>
              <a:rPr lang="zh-CN" altLang="en-US" sz="1400" dirty="0">
                <a:solidFill>
                  <a:schemeClr val="bg1"/>
                </a:solidFill>
                <a:latin typeface="+mn-ea"/>
                <a:cs typeface="+mn-ea"/>
                <a:sym typeface="+mn-lt"/>
              </a:rPr>
              <a:t>均可根据您的个人需要来进行一键替换。数据图表均可进行替换和编辑，根据需要进行设置。</a:t>
            </a:r>
          </a:p>
        </p:txBody>
      </p:sp>
      <p:sp>
        <p:nvSpPr>
          <p:cNvPr id="26" name="文本框 25"/>
          <p:cNvSpPr txBox="1"/>
          <p:nvPr/>
        </p:nvSpPr>
        <p:spPr>
          <a:xfrm>
            <a:off x="5337745" y="2304461"/>
            <a:ext cx="1501080" cy="506730"/>
          </a:xfrm>
          <a:prstGeom prst="rect">
            <a:avLst/>
          </a:prstGeom>
          <a:noFill/>
        </p:spPr>
        <p:txBody>
          <a:bodyPr wrap="square" rtlCol="0">
            <a:spAutoFit/>
          </a:bodyPr>
          <a:lstStyle/>
          <a:p>
            <a:pPr algn="ctr" hangingPunct="0">
              <a:lnSpc>
                <a:spcPct val="150000"/>
              </a:lnSpc>
            </a:pPr>
            <a:r>
              <a:rPr lang="zh-CN" altLang="en-US" dirty="0">
                <a:solidFill>
                  <a:schemeClr val="bg1"/>
                </a:solidFill>
                <a:latin typeface="+mn-ea"/>
                <a:cs typeface="+mn-ea"/>
                <a:sym typeface="+mn-lt"/>
              </a:rPr>
              <a:t>二</a:t>
            </a:r>
            <a:r>
              <a:rPr lang="en-US" altLang="zh-CN" dirty="0">
                <a:solidFill>
                  <a:schemeClr val="bg1"/>
                </a:solidFill>
                <a:latin typeface="+mn-ea"/>
                <a:cs typeface="+mn-ea"/>
                <a:sym typeface="+mn-lt"/>
              </a:rPr>
              <a:t>·</a:t>
            </a:r>
            <a:r>
              <a:rPr lang="zh-CN" altLang="en-US" dirty="0">
                <a:solidFill>
                  <a:schemeClr val="bg1"/>
                </a:solidFill>
                <a:latin typeface="+mn-ea"/>
                <a:cs typeface="+mn-ea"/>
                <a:sym typeface="+mn-lt"/>
              </a:rPr>
              <a:t>输入内容</a:t>
            </a:r>
          </a:p>
        </p:txBody>
      </p:sp>
      <p:sp>
        <p:nvSpPr>
          <p:cNvPr id="46" name="文本框 45"/>
          <p:cNvSpPr txBox="1"/>
          <p:nvPr/>
        </p:nvSpPr>
        <p:spPr>
          <a:xfrm>
            <a:off x="901700" y="323870"/>
            <a:ext cx="11301095" cy="521970"/>
          </a:xfrm>
          <a:prstGeom prst="rect">
            <a:avLst/>
          </a:prstGeom>
          <a:noFill/>
        </p:spPr>
        <p:txBody>
          <a:bodyPr wrap="square" rtlCol="0">
            <a:spAutoFit/>
            <a:scene3d>
              <a:camera prst="orthographicFront"/>
              <a:lightRig rig="threePt" dir="t"/>
            </a:scene3d>
            <a:sp3d contourW="12700"/>
          </a:bodyPr>
          <a:lstStyle/>
          <a:p>
            <a:pPr>
              <a:spcBef>
                <a:spcPct val="20000"/>
              </a:spcBef>
              <a:buFont typeface="Arial" panose="020B0604020202020204" pitchFamily="34" charset="0"/>
              <a:buNone/>
            </a:pPr>
            <a:r>
              <a:rPr lang="en-GB"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8 Groups of MSE /MEAN/STD in MC Simulation</a:t>
            </a:r>
            <a:endParaRPr lang="en-US" altLang="en-GB"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1514760" y="2786009"/>
            <a:ext cx="2327910" cy="521970"/>
          </a:xfrm>
          <a:prstGeom prst="rect">
            <a:avLst/>
          </a:prstGeom>
          <a:noFill/>
        </p:spPr>
        <p:txBody>
          <a:bodyPr wrap="square" rtlCol="0" anchor="t">
            <a:spAutoFit/>
          </a:bodyPr>
          <a:lstStyle/>
          <a:p>
            <a:r>
              <a:rPr lang="en-US" altLang="en-GB"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GOOD WINE</a:t>
            </a:r>
          </a:p>
        </p:txBody>
      </p:sp>
      <p:pic>
        <p:nvPicPr>
          <p:cNvPr id="9" name="图片 8"/>
          <p:cNvPicPr>
            <a:picLocks noChangeAspect="1"/>
          </p:cNvPicPr>
          <p:nvPr/>
        </p:nvPicPr>
        <p:blipFill>
          <a:blip r:embed="rId3"/>
          <a:stretch>
            <a:fillRect/>
          </a:stretch>
        </p:blipFill>
        <p:spPr>
          <a:xfrm>
            <a:off x="4675505" y="1082623"/>
            <a:ext cx="6833235" cy="5229860"/>
          </a:xfrm>
          <a:prstGeom prst="rect">
            <a:avLst/>
          </a:prstGeom>
          <a:effectLst>
            <a:outerShdw blurRad="50800" dist="38100" dir="2700000" algn="tl" rotWithShape="0">
              <a:prstClr val="black">
                <a:alpha val="40000"/>
              </a:prstClr>
            </a:outerShdw>
          </a:effectLst>
        </p:spPr>
      </p:pic>
      <p:pic>
        <p:nvPicPr>
          <p:cNvPr id="3" name="图形 2" descr="竖起的大拇指手势 "/>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1515" y="355002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175699" y="2865915"/>
            <a:ext cx="1825172" cy="1663276"/>
          </a:xfrm>
          <a:prstGeom prst="rect">
            <a:avLst/>
          </a:prstGeom>
          <a:noFill/>
        </p:spPr>
        <p:txBody>
          <a:bodyPr wrap="square" rtlCol="0">
            <a:spAutoFit/>
          </a:bodyPr>
          <a:lstStyle/>
          <a:p>
            <a:pPr algn="just" hangingPunct="0">
              <a:lnSpc>
                <a:spcPct val="150000"/>
              </a:lnSpc>
            </a:pPr>
            <a:r>
              <a:rPr lang="zh-CN" altLang="en-US" sz="1400" dirty="0">
                <a:solidFill>
                  <a:schemeClr val="bg1"/>
                </a:solidFill>
                <a:latin typeface="+mn-ea"/>
                <a:cs typeface="+mn-ea"/>
                <a:sym typeface="+mn-lt"/>
              </a:rPr>
              <a:t>均可根据您的个人需要来进行一键替换。数据图表均可进行替换和编辑，根据需要进行设置。</a:t>
            </a:r>
          </a:p>
        </p:txBody>
      </p:sp>
      <p:sp>
        <p:nvSpPr>
          <p:cNvPr id="26" name="文本框 25"/>
          <p:cNvSpPr txBox="1"/>
          <p:nvPr/>
        </p:nvSpPr>
        <p:spPr>
          <a:xfrm>
            <a:off x="5337745" y="2304461"/>
            <a:ext cx="1501080" cy="506730"/>
          </a:xfrm>
          <a:prstGeom prst="rect">
            <a:avLst/>
          </a:prstGeom>
          <a:noFill/>
        </p:spPr>
        <p:txBody>
          <a:bodyPr wrap="square" rtlCol="0">
            <a:spAutoFit/>
          </a:bodyPr>
          <a:lstStyle/>
          <a:p>
            <a:pPr algn="ctr" hangingPunct="0">
              <a:lnSpc>
                <a:spcPct val="150000"/>
              </a:lnSpc>
            </a:pPr>
            <a:r>
              <a:rPr lang="zh-CN" altLang="en-US" dirty="0">
                <a:solidFill>
                  <a:schemeClr val="bg1"/>
                </a:solidFill>
                <a:latin typeface="+mn-ea"/>
                <a:cs typeface="+mn-ea"/>
                <a:sym typeface="+mn-lt"/>
              </a:rPr>
              <a:t>二</a:t>
            </a:r>
            <a:r>
              <a:rPr lang="en-US" altLang="zh-CN" dirty="0">
                <a:solidFill>
                  <a:schemeClr val="bg1"/>
                </a:solidFill>
                <a:latin typeface="+mn-ea"/>
                <a:cs typeface="+mn-ea"/>
                <a:sym typeface="+mn-lt"/>
              </a:rPr>
              <a:t>·</a:t>
            </a:r>
            <a:r>
              <a:rPr lang="zh-CN" altLang="en-US" dirty="0">
                <a:solidFill>
                  <a:schemeClr val="bg1"/>
                </a:solidFill>
                <a:latin typeface="+mn-ea"/>
                <a:cs typeface="+mn-ea"/>
                <a:sym typeface="+mn-lt"/>
              </a:rPr>
              <a:t>输入内容</a:t>
            </a:r>
          </a:p>
        </p:txBody>
      </p:sp>
      <p:sp>
        <p:nvSpPr>
          <p:cNvPr id="46" name="文本框 45"/>
          <p:cNvSpPr txBox="1"/>
          <p:nvPr/>
        </p:nvSpPr>
        <p:spPr>
          <a:xfrm>
            <a:off x="986155" y="382257"/>
            <a:ext cx="11301095" cy="521970"/>
          </a:xfrm>
          <a:prstGeom prst="rect">
            <a:avLst/>
          </a:prstGeom>
          <a:noFill/>
        </p:spPr>
        <p:txBody>
          <a:bodyPr wrap="square" rtlCol="0">
            <a:spAutoFit/>
            <a:scene3d>
              <a:camera prst="orthographicFront"/>
              <a:lightRig rig="threePt" dir="t"/>
            </a:scene3d>
            <a:sp3d contourW="12700"/>
          </a:bodyPr>
          <a:lstStyle/>
          <a:p>
            <a:pPr>
              <a:spcBef>
                <a:spcPct val="20000"/>
              </a:spcBef>
              <a:buFont typeface="Arial" panose="020B0604020202020204" pitchFamily="34" charset="0"/>
              <a:buNone/>
            </a:pPr>
            <a:r>
              <a:rPr lang="en-GB"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8 Groups of MSE /MEAN/STD in MC Simulation</a:t>
            </a:r>
            <a:endParaRPr lang="en-US" altLang="en-GB"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1243965" y="2865915"/>
            <a:ext cx="2722880" cy="521970"/>
          </a:xfrm>
          <a:prstGeom prst="rect">
            <a:avLst/>
          </a:prstGeom>
          <a:noFill/>
        </p:spPr>
        <p:txBody>
          <a:bodyPr wrap="square" rtlCol="0" anchor="t">
            <a:spAutoFit/>
          </a:bodyPr>
          <a:lstStyle/>
          <a:p>
            <a:pPr algn="ctr"/>
            <a:r>
              <a:rPr lang="en-US" altLang="en-GB"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BAD WINE</a:t>
            </a:r>
          </a:p>
        </p:txBody>
      </p:sp>
      <p:pic>
        <p:nvPicPr>
          <p:cNvPr id="2" name="图片 1"/>
          <p:cNvPicPr>
            <a:picLocks noChangeAspect="1"/>
          </p:cNvPicPr>
          <p:nvPr/>
        </p:nvPicPr>
        <p:blipFill>
          <a:blip r:embed="rId3"/>
          <a:stretch>
            <a:fillRect/>
          </a:stretch>
        </p:blipFill>
        <p:spPr>
          <a:xfrm>
            <a:off x="4730111" y="1041030"/>
            <a:ext cx="6832600" cy="5313045"/>
          </a:xfrm>
          <a:prstGeom prst="rect">
            <a:avLst/>
          </a:prstGeom>
          <a:effectLst>
            <a:outerShdw blurRad="50800" dist="38100" dir="2700000" algn="tl" rotWithShape="0">
              <a:prstClr val="black">
                <a:alpha val="40000"/>
              </a:prstClr>
            </a:outerShdw>
          </a:effectLst>
        </p:spPr>
      </p:pic>
      <p:pic>
        <p:nvPicPr>
          <p:cNvPr id="8" name="图形 7" descr="竖起的大拇指手势 "/>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221515" y="355002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175699" y="2865915"/>
            <a:ext cx="1825172" cy="1663276"/>
          </a:xfrm>
          <a:prstGeom prst="rect">
            <a:avLst/>
          </a:prstGeom>
          <a:noFill/>
        </p:spPr>
        <p:txBody>
          <a:bodyPr wrap="square" rtlCol="0">
            <a:spAutoFit/>
          </a:bodyPr>
          <a:lstStyle/>
          <a:p>
            <a:pPr algn="just" hangingPunct="0">
              <a:lnSpc>
                <a:spcPct val="150000"/>
              </a:lnSpc>
            </a:pPr>
            <a:r>
              <a:rPr lang="zh-CN" altLang="en-US" sz="1400" dirty="0">
                <a:solidFill>
                  <a:schemeClr val="bg1"/>
                </a:solidFill>
                <a:latin typeface="+mn-ea"/>
                <a:cs typeface="+mn-ea"/>
                <a:sym typeface="+mn-lt"/>
              </a:rPr>
              <a:t>均可根据您的个人需要来进行一键替换。数据图表均可进行替换和编辑，根据需要进行设置。</a:t>
            </a:r>
          </a:p>
        </p:txBody>
      </p:sp>
      <p:sp>
        <p:nvSpPr>
          <p:cNvPr id="26" name="文本框 25"/>
          <p:cNvSpPr txBox="1"/>
          <p:nvPr/>
        </p:nvSpPr>
        <p:spPr>
          <a:xfrm>
            <a:off x="5337745" y="2304461"/>
            <a:ext cx="1501080" cy="506730"/>
          </a:xfrm>
          <a:prstGeom prst="rect">
            <a:avLst/>
          </a:prstGeom>
          <a:noFill/>
        </p:spPr>
        <p:txBody>
          <a:bodyPr wrap="square" rtlCol="0">
            <a:spAutoFit/>
          </a:bodyPr>
          <a:lstStyle/>
          <a:p>
            <a:pPr algn="ctr" hangingPunct="0">
              <a:lnSpc>
                <a:spcPct val="150000"/>
              </a:lnSpc>
            </a:pPr>
            <a:r>
              <a:rPr lang="zh-CN" altLang="en-US" dirty="0">
                <a:solidFill>
                  <a:schemeClr val="bg1"/>
                </a:solidFill>
                <a:latin typeface="+mn-ea"/>
                <a:cs typeface="+mn-ea"/>
                <a:sym typeface="+mn-lt"/>
              </a:rPr>
              <a:t>二</a:t>
            </a:r>
            <a:r>
              <a:rPr lang="en-US" altLang="zh-CN" dirty="0">
                <a:solidFill>
                  <a:schemeClr val="bg1"/>
                </a:solidFill>
                <a:latin typeface="+mn-ea"/>
                <a:cs typeface="+mn-ea"/>
                <a:sym typeface="+mn-lt"/>
              </a:rPr>
              <a:t>·</a:t>
            </a:r>
            <a:r>
              <a:rPr lang="zh-CN" altLang="en-US" dirty="0">
                <a:solidFill>
                  <a:schemeClr val="bg1"/>
                </a:solidFill>
                <a:latin typeface="+mn-ea"/>
                <a:cs typeface="+mn-ea"/>
                <a:sym typeface="+mn-lt"/>
              </a:rPr>
              <a:t>输入内容</a:t>
            </a:r>
          </a:p>
        </p:txBody>
      </p:sp>
      <p:sp>
        <p:nvSpPr>
          <p:cNvPr id="46" name="文本框 45"/>
          <p:cNvSpPr txBox="1"/>
          <p:nvPr/>
        </p:nvSpPr>
        <p:spPr>
          <a:xfrm>
            <a:off x="1025525" y="400583"/>
            <a:ext cx="546227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Compare and Conclusion</a:t>
            </a:r>
            <a:endParaRPr lang="zh-CN" altLang="en-US" sz="28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512" y="1238169"/>
            <a:ext cx="7397196" cy="461970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414" y="1392130"/>
            <a:ext cx="7959171" cy="464264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5" y="1239484"/>
            <a:ext cx="8084979" cy="539657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418" y="1000126"/>
            <a:ext cx="9655635" cy="5528425"/>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088" y="1824607"/>
            <a:ext cx="11667824" cy="30617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5890260" y="2908255"/>
            <a:ext cx="5461363" cy="923330"/>
          </a:xfrm>
          <a:prstGeom prst="rect">
            <a:avLst/>
          </a:prstGeom>
          <a:noFill/>
        </p:spPr>
        <p:txBody>
          <a:bodyPr wrap="square" rtlCol="0">
            <a:spAutoFit/>
          </a:bodyPr>
          <a:lstStyle/>
          <a:p>
            <a:r>
              <a:rPr lang="en-US" altLang="zh-CN"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1. Introduction</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5890260" y="2908255"/>
            <a:ext cx="5461363" cy="922020"/>
          </a:xfrm>
          <a:prstGeom prst="rect">
            <a:avLst/>
          </a:prstGeom>
          <a:noFill/>
        </p:spPr>
        <p:txBody>
          <a:bodyPr wrap="square" rtlCol="0">
            <a:spAutoFit/>
          </a:bodyPr>
          <a:lstStyle/>
          <a:p>
            <a:r>
              <a:rPr lang="en-US" altLang="zh-CN"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5. Conclusion</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6" name="文本框 45"/>
          <p:cNvSpPr txBox="1"/>
          <p:nvPr/>
        </p:nvSpPr>
        <p:spPr>
          <a:xfrm>
            <a:off x="1025525" y="400685"/>
            <a:ext cx="990600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662917"/>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Different between </a:t>
            </a:r>
            <a:r>
              <a:rPr lang="en-US" altLang="zh-CN" sz="2800" b="1" dirty="0">
                <a:solidFill>
                  <a:srgbClr val="C00000"/>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bad-rated</a:t>
            </a:r>
            <a:r>
              <a:rPr lang="en-US" altLang="zh-CN" sz="2800" b="1" dirty="0">
                <a:solidFill>
                  <a:srgbClr val="662917"/>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 and </a:t>
            </a:r>
            <a:r>
              <a:rPr lang="en-US" altLang="zh-CN" sz="2800" b="1" dirty="0">
                <a:solidFill>
                  <a:srgbClr val="00B050"/>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good-rated</a:t>
            </a:r>
            <a:r>
              <a:rPr lang="en-US" altLang="zh-CN" sz="2800" b="1" dirty="0">
                <a:solidFill>
                  <a:srgbClr val="662917"/>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 wine</a:t>
            </a:r>
          </a:p>
        </p:txBody>
      </p:sp>
      <p:pic>
        <p:nvPicPr>
          <p:cNvPr id="2" name="图片 1"/>
          <p:cNvPicPr>
            <a:picLocks noChangeAspect="1"/>
          </p:cNvPicPr>
          <p:nvPr>
            <p:custDataLst>
              <p:tags r:id="rId1"/>
            </p:custDataLst>
          </p:nvPr>
        </p:nvPicPr>
        <p:blipFill>
          <a:blip r:embed="rId3"/>
          <a:stretch>
            <a:fillRect/>
          </a:stretch>
        </p:blipFill>
        <p:spPr>
          <a:xfrm>
            <a:off x="1118235" y="1964690"/>
            <a:ext cx="9416415" cy="3832860"/>
          </a:xfrm>
          <a:prstGeom prst="rect">
            <a:avLst/>
          </a:prstGeom>
        </p:spPr>
      </p:pic>
      <p:sp>
        <p:nvSpPr>
          <p:cNvPr id="3" name="矩形 2"/>
          <p:cNvSpPr/>
          <p:nvPr/>
        </p:nvSpPr>
        <p:spPr>
          <a:xfrm>
            <a:off x="5025390" y="3655060"/>
            <a:ext cx="4863465" cy="1256030"/>
          </a:xfrm>
          <a:prstGeom prst="rect">
            <a:avLst/>
          </a:prstGeom>
          <a:noFill/>
          <a:ln w="38100">
            <a:solidFill>
              <a:srgbClr val="7030A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39055" y="5330825"/>
            <a:ext cx="5047615" cy="466725"/>
          </a:xfrm>
          <a:prstGeom prst="rect">
            <a:avLst/>
          </a:prstGeom>
          <a:noFill/>
          <a:ln w="38100">
            <a:gradFill>
              <a:gsLst>
                <a:gs pos="0">
                  <a:srgbClr val="FECF40"/>
                </a:gs>
                <a:gs pos="100000">
                  <a:srgbClr val="846C21"/>
                </a:gs>
              </a:gsLst>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25390" y="2379345"/>
            <a:ext cx="5047615" cy="960755"/>
          </a:xfrm>
          <a:prstGeom prst="rect">
            <a:avLst/>
          </a:prstGeom>
          <a:noFill/>
          <a:ln w="38100">
            <a:gradFill>
              <a:gsLst>
                <a:gs pos="0">
                  <a:srgbClr val="FECF40"/>
                </a:gs>
                <a:gs pos="100000">
                  <a:srgbClr val="846C21"/>
                </a:gs>
              </a:gsLst>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1" animBg="1"/>
      <p:bldP spid="6" grpId="1"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6" name="文本框 45"/>
          <p:cNvSpPr txBox="1"/>
          <p:nvPr/>
        </p:nvSpPr>
        <p:spPr>
          <a:xfrm>
            <a:off x="1025525" y="400685"/>
            <a:ext cx="990600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662917"/>
                </a:solidFill>
                <a:latin typeface="Times New Roman" panose="02020603050405020304" pitchFamily="18" charset="0"/>
                <a:ea typeface="阿里巴巴普惠体 M" panose="00020600040101010101" pitchFamily="18" charset="-122"/>
                <a:cs typeface="Times New Roman" panose="02020603050405020304" pitchFamily="18" charset="0"/>
                <a:sym typeface="+mn-lt"/>
              </a:rPr>
              <a:t>Reference</a:t>
            </a:r>
          </a:p>
        </p:txBody>
      </p:sp>
      <p:sp>
        <p:nvSpPr>
          <p:cNvPr id="2" name="文本框 1"/>
          <p:cNvSpPr txBox="1"/>
          <p:nvPr/>
        </p:nvSpPr>
        <p:spPr>
          <a:xfrm>
            <a:off x="663575" y="1062990"/>
            <a:ext cx="11193145" cy="2245360"/>
          </a:xfrm>
          <a:prstGeom prst="rect">
            <a:avLst/>
          </a:prstGeom>
          <a:noFill/>
        </p:spPr>
        <p:txBody>
          <a:bodyPr wrap="square" rtlCol="0" anchor="t">
            <a:spAutoFit/>
          </a:bodyPr>
          <a:lstStyle/>
          <a:p>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[1]</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Amparo Ffister-Sabater ,Pedro Garcfa-Mochales. On the balancedness of nonlinear generators of binary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sexluenccs</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Information Processing Letters. 2003, 85(2):</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ll</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I</a:t>
            </a:r>
            <a:r>
              <a:rPr lang="zh-CN" altLang="en-US" sz="2000" dirty="0">
                <a:solidFill>
                  <a:srgbClr val="662917"/>
                </a:solidFill>
                <a:latin typeface="Cambria Math" panose="02040503050406030204" pitchFamily="18" charset="0"/>
                <a:cs typeface="Calibri" panose="020F0502020204030204" pitchFamily="34" charset="0"/>
                <a:sym typeface="+mn-ea"/>
              </a:rPr>
              <a:t>一</a:t>
            </a:r>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1 </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t6 </a:t>
            </a:r>
            <a:endPar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endParaRPr>
          </a:p>
          <a:p>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US" alt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2</a:t>
            </a:r>
            <a:r>
              <a:rPr lang="en-US"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R.E.Bellman,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L.A.Zadeh</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Decision making in a fuzzy environment Tran.1970,17B:141—164</a:t>
            </a:r>
            <a:endPar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endParaRPr>
          </a:p>
          <a:p>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[3]</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P.Diamond</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P.Kloden</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Metric spaces of fuzzy sets. Fuzzy Sets and Systems.1990.35:241.249.</a:t>
            </a:r>
            <a:endPar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endParaRPr>
          </a:p>
          <a:p>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[4]</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Berlekamp‘E.R</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Algebraic Coding Theory. New York: McGraw-Hill Book Co.1968． </a:t>
            </a:r>
            <a:endPar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endParaRPr>
          </a:p>
          <a:p>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US" alt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5</a:t>
            </a:r>
            <a:r>
              <a:rPr lang="en-US"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Compagner,A</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The hierarchy of correlations in random binary sequences. J. of. Stat. Phys</a:t>
            </a:r>
            <a:r>
              <a:rPr lang="zh-CN" altLang="en-US" sz="2000" dirty="0">
                <a:solidFill>
                  <a:srgbClr val="662917"/>
                </a:solidFill>
                <a:latin typeface="Cambria Math" panose="02040503050406030204" pitchFamily="18" charset="0"/>
                <a:cs typeface="Calibri" panose="020F0502020204030204" pitchFamily="34" charset="0"/>
                <a:sym typeface="+mn-ea"/>
              </a:rPr>
              <a:t>一</a:t>
            </a:r>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1991</a:t>
            </a:r>
            <a:r>
              <a:rPr lang="en-GB"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63</a:t>
            </a:r>
            <a:r>
              <a:rPr lang="en-GB"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883—896</a:t>
            </a:r>
            <a:r>
              <a:rPr lang="en-GB"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zh-CN" altLang="en-US" sz="2000" dirty="0">
                <a:solidFill>
                  <a:srgbClr val="662917"/>
                </a:solidFill>
                <a:latin typeface="Cambria Math" panose="02040503050406030204" pitchFamily="18" charset="0"/>
                <a:cs typeface="Calibri" panose="020F0502020204030204" pitchFamily="34" charset="0"/>
                <a:sym typeface="+mn-ea"/>
              </a:rPr>
              <a:t> </a:t>
            </a:r>
            <a:r>
              <a:rPr lang="en-US" altLang="zh-CN"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IS]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Compagner</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A.Definitions</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t>
            </a:r>
            <a:r>
              <a:rPr lang="en-GB" sz="2000" dirty="0" err="1">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ofrandomness</a:t>
            </a:r>
            <a:r>
              <a:rPr lang="en-GB"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rPr>
              <a:t>. Area.Plays.1991.59:700-705．</a:t>
            </a:r>
            <a:endParaRPr lang="en-GB" altLang="en-US" sz="2000" dirty="0">
              <a:solidFill>
                <a:srgbClr val="662917"/>
              </a:solidFill>
              <a:latin typeface="Cambria Math" panose="02040503050406030204" pitchFamily="18" charset="0"/>
              <a:ea typeface="Cambria Math" panose="02040503050406030204" pitchFamily="18" charset="0"/>
              <a:cs typeface="Calibri" panose="020F050202020403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6143044" y="2397947"/>
            <a:ext cx="5610831" cy="2062103"/>
          </a:xfrm>
          <a:prstGeom prst="rect">
            <a:avLst/>
          </a:prstGeom>
          <a:noFill/>
        </p:spPr>
        <p:txBody>
          <a:bodyPr wrap="none" rtlCol="0">
            <a:spAutoFit/>
          </a:bodyPr>
          <a:lstStyle/>
          <a:p>
            <a:pPr algn="dist">
              <a:spcBef>
                <a:spcPct val="0"/>
              </a:spcBef>
            </a:pPr>
            <a:r>
              <a:rPr lang="en-US" altLang="zh-CN" sz="80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rPr>
              <a:t>Thank You </a:t>
            </a:r>
          </a:p>
          <a:p>
            <a:pPr>
              <a:spcBef>
                <a:spcPct val="0"/>
              </a:spcBef>
            </a:pPr>
            <a:r>
              <a:rPr lang="en-US" altLang="zh-CN" sz="48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rPr>
              <a:t>    For Watching</a:t>
            </a:r>
            <a:endParaRPr lang="zh-CN" altLang="zh-CN" sz="4800" b="1" dirty="0">
              <a:solidFill>
                <a:prstClr val="white"/>
              </a:solidFill>
              <a:latin typeface="Aharoni" panose="02010803020104030203" pitchFamily="2" charset="-79"/>
              <a:ea typeface="等线" panose="02010600030101010101" pitchFamily="2" charset="-122"/>
              <a:cs typeface="Aharoni" panose="02010803020104030203" pitchFamily="2" charset="-79"/>
              <a:sym typeface="+mn-lt"/>
            </a:endParaRPr>
          </a:p>
        </p:txBody>
      </p:sp>
      <p:sp useBgFill="1">
        <p:nvSpPr>
          <p:cNvPr id="27" name="任意多边形: 形状 26"/>
          <p:cNvSpPr/>
          <p:nvPr/>
        </p:nvSpPr>
        <p:spPr>
          <a:xfrm>
            <a:off x="2411367" y="390048"/>
            <a:ext cx="3293552" cy="5986463"/>
          </a:xfrm>
          <a:custGeom>
            <a:avLst/>
            <a:gdLst>
              <a:gd name="connsiteX0" fmla="*/ 2963863 w 3293552"/>
              <a:gd name="connsiteY0" fmla="*/ 5698331 h 5986463"/>
              <a:gd name="connsiteX1" fmla="*/ 2963589 w 3293552"/>
              <a:gd name="connsiteY1" fmla="*/ 5699593 h 5986463"/>
              <a:gd name="connsiteX2" fmla="*/ 2960382 w 3293552"/>
              <a:gd name="connsiteY2" fmla="*/ 5698881 h 5986463"/>
              <a:gd name="connsiteX3" fmla="*/ 2947194 w 3293552"/>
              <a:gd name="connsiteY3" fmla="*/ 5695950 h 5986463"/>
              <a:gd name="connsiteX4" fmla="*/ 2960382 w 3293552"/>
              <a:gd name="connsiteY4" fmla="*/ 5698881 h 5986463"/>
              <a:gd name="connsiteX5" fmla="*/ 2939618 w 3293552"/>
              <a:gd name="connsiteY5" fmla="*/ 5702159 h 5986463"/>
              <a:gd name="connsiteX6" fmla="*/ 2939719 w 3293552"/>
              <a:gd name="connsiteY6" fmla="*/ 5702038 h 5986463"/>
              <a:gd name="connsiteX7" fmla="*/ 2947194 w 3293552"/>
              <a:gd name="connsiteY7" fmla="*/ 5695950 h 5986463"/>
              <a:gd name="connsiteX8" fmla="*/ 215358 w 3293552"/>
              <a:gd name="connsiteY8" fmla="*/ 5519135 h 5986463"/>
              <a:gd name="connsiteX9" fmla="*/ 217521 w 3293552"/>
              <a:gd name="connsiteY9" fmla="*/ 5524051 h 5986463"/>
              <a:gd name="connsiteX10" fmla="*/ 217625 w 3293552"/>
              <a:gd name="connsiteY10" fmla="*/ 5524330 h 5986463"/>
              <a:gd name="connsiteX11" fmla="*/ 218238 w 3293552"/>
              <a:gd name="connsiteY11" fmla="*/ 5527121 h 5986463"/>
              <a:gd name="connsiteX12" fmla="*/ 215358 w 3293552"/>
              <a:gd name="connsiteY12" fmla="*/ 5519135 h 5986463"/>
              <a:gd name="connsiteX13" fmla="*/ 1916113 w 3293552"/>
              <a:gd name="connsiteY13" fmla="*/ 4021931 h 5986463"/>
              <a:gd name="connsiteX14" fmla="*/ 1908969 w 3293552"/>
              <a:gd name="connsiteY14" fmla="*/ 4024313 h 5986463"/>
              <a:gd name="connsiteX15" fmla="*/ 1906588 w 3293552"/>
              <a:gd name="connsiteY15" fmla="*/ 4036219 h 5986463"/>
              <a:gd name="connsiteX16" fmla="*/ 1904206 w 3293552"/>
              <a:gd name="connsiteY16" fmla="*/ 4045744 h 5986463"/>
              <a:gd name="connsiteX17" fmla="*/ 1906588 w 3293552"/>
              <a:gd name="connsiteY17" fmla="*/ 4138613 h 5986463"/>
              <a:gd name="connsiteX18" fmla="*/ 1918494 w 3293552"/>
              <a:gd name="connsiteY18" fmla="*/ 4200525 h 5986463"/>
              <a:gd name="connsiteX19" fmla="*/ 1920875 w 3293552"/>
              <a:gd name="connsiteY19" fmla="*/ 4217194 h 5986463"/>
              <a:gd name="connsiteX20" fmla="*/ 1923256 w 3293552"/>
              <a:gd name="connsiteY20" fmla="*/ 4229100 h 5986463"/>
              <a:gd name="connsiteX21" fmla="*/ 1928019 w 3293552"/>
              <a:gd name="connsiteY21" fmla="*/ 4260056 h 5986463"/>
              <a:gd name="connsiteX22" fmla="*/ 1923256 w 3293552"/>
              <a:gd name="connsiteY22" fmla="*/ 4329113 h 5986463"/>
              <a:gd name="connsiteX23" fmla="*/ 1916113 w 3293552"/>
              <a:gd name="connsiteY23" fmla="*/ 4352925 h 5986463"/>
              <a:gd name="connsiteX24" fmla="*/ 1913731 w 3293552"/>
              <a:gd name="connsiteY24" fmla="*/ 4371975 h 5986463"/>
              <a:gd name="connsiteX25" fmla="*/ 1908969 w 3293552"/>
              <a:gd name="connsiteY25" fmla="*/ 4402931 h 5986463"/>
              <a:gd name="connsiteX26" fmla="*/ 1911350 w 3293552"/>
              <a:gd name="connsiteY26" fmla="*/ 4486275 h 5986463"/>
              <a:gd name="connsiteX27" fmla="*/ 1923256 w 3293552"/>
              <a:gd name="connsiteY27" fmla="*/ 4593431 h 5986463"/>
              <a:gd name="connsiteX28" fmla="*/ 1923256 w 3293552"/>
              <a:gd name="connsiteY28" fmla="*/ 4917281 h 5986463"/>
              <a:gd name="connsiteX29" fmla="*/ 1925343 w 3293552"/>
              <a:gd name="connsiteY29" fmla="*/ 5128019 h 5986463"/>
              <a:gd name="connsiteX30" fmla="*/ 1925346 w 3293552"/>
              <a:gd name="connsiteY30" fmla="*/ 5143140 h 5986463"/>
              <a:gd name="connsiteX31" fmla="*/ 1925122 w 3293552"/>
              <a:gd name="connsiteY31" fmla="*/ 5141308 h 5986463"/>
              <a:gd name="connsiteX32" fmla="*/ 1925349 w 3293552"/>
              <a:gd name="connsiteY32" fmla="*/ 5159406 h 5986463"/>
              <a:gd name="connsiteX33" fmla="*/ 1925346 w 3293552"/>
              <a:gd name="connsiteY33" fmla="*/ 5143140 h 5986463"/>
              <a:gd name="connsiteX34" fmla="*/ 1926049 w 3293552"/>
              <a:gd name="connsiteY34" fmla="*/ 5148872 h 5986463"/>
              <a:gd name="connsiteX35" fmla="*/ 1928019 w 3293552"/>
              <a:gd name="connsiteY35" fmla="*/ 5188744 h 5986463"/>
              <a:gd name="connsiteX36" fmla="*/ 1935163 w 3293552"/>
              <a:gd name="connsiteY36" fmla="*/ 5269706 h 5986463"/>
              <a:gd name="connsiteX37" fmla="*/ 1932781 w 3293552"/>
              <a:gd name="connsiteY37" fmla="*/ 5379244 h 5986463"/>
              <a:gd name="connsiteX38" fmla="*/ 1928019 w 3293552"/>
              <a:gd name="connsiteY38" fmla="*/ 5434013 h 5986463"/>
              <a:gd name="connsiteX39" fmla="*/ 1923256 w 3293552"/>
              <a:gd name="connsiteY39" fmla="*/ 5479256 h 5986463"/>
              <a:gd name="connsiteX40" fmla="*/ 1913731 w 3293552"/>
              <a:gd name="connsiteY40" fmla="*/ 5529263 h 5986463"/>
              <a:gd name="connsiteX41" fmla="*/ 1906588 w 3293552"/>
              <a:gd name="connsiteY41" fmla="*/ 5550694 h 5986463"/>
              <a:gd name="connsiteX42" fmla="*/ 1901825 w 3293552"/>
              <a:gd name="connsiteY42" fmla="*/ 5564981 h 5986463"/>
              <a:gd name="connsiteX43" fmla="*/ 1897063 w 3293552"/>
              <a:gd name="connsiteY43" fmla="*/ 5603081 h 5986463"/>
              <a:gd name="connsiteX44" fmla="*/ 1942306 w 3293552"/>
              <a:gd name="connsiteY44" fmla="*/ 5569744 h 5986463"/>
              <a:gd name="connsiteX45" fmla="*/ 1958975 w 3293552"/>
              <a:gd name="connsiteY45" fmla="*/ 5553075 h 5986463"/>
              <a:gd name="connsiteX46" fmla="*/ 1973263 w 3293552"/>
              <a:gd name="connsiteY46" fmla="*/ 5536406 h 5986463"/>
              <a:gd name="connsiteX47" fmla="*/ 2008981 w 3293552"/>
              <a:gd name="connsiteY47" fmla="*/ 5512594 h 5986463"/>
              <a:gd name="connsiteX48" fmla="*/ 2028031 w 3293552"/>
              <a:gd name="connsiteY48" fmla="*/ 5491163 h 5986463"/>
              <a:gd name="connsiteX49" fmla="*/ 2032794 w 3293552"/>
              <a:gd name="connsiteY49" fmla="*/ 5479256 h 5986463"/>
              <a:gd name="connsiteX50" fmla="*/ 2037556 w 3293552"/>
              <a:gd name="connsiteY50" fmla="*/ 5464969 h 5986463"/>
              <a:gd name="connsiteX51" fmla="*/ 2049463 w 3293552"/>
              <a:gd name="connsiteY51" fmla="*/ 5436394 h 5986463"/>
              <a:gd name="connsiteX52" fmla="*/ 2054225 w 3293552"/>
              <a:gd name="connsiteY52" fmla="*/ 5422106 h 5986463"/>
              <a:gd name="connsiteX53" fmla="*/ 2087563 w 3293552"/>
              <a:gd name="connsiteY53" fmla="*/ 5353050 h 5986463"/>
              <a:gd name="connsiteX54" fmla="*/ 2089944 w 3293552"/>
              <a:gd name="connsiteY54" fmla="*/ 5336381 h 5986463"/>
              <a:gd name="connsiteX55" fmla="*/ 2094706 w 3293552"/>
              <a:gd name="connsiteY55" fmla="*/ 5314950 h 5986463"/>
              <a:gd name="connsiteX56" fmla="*/ 2104231 w 3293552"/>
              <a:gd name="connsiteY56" fmla="*/ 5253038 h 5986463"/>
              <a:gd name="connsiteX57" fmla="*/ 2106613 w 3293552"/>
              <a:gd name="connsiteY57" fmla="*/ 5200650 h 5986463"/>
              <a:gd name="connsiteX58" fmla="*/ 2092325 w 3293552"/>
              <a:gd name="connsiteY58" fmla="*/ 5112544 h 5986463"/>
              <a:gd name="connsiteX59" fmla="*/ 2089944 w 3293552"/>
              <a:gd name="connsiteY59" fmla="*/ 5093494 h 5986463"/>
              <a:gd name="connsiteX60" fmla="*/ 2070894 w 3293552"/>
              <a:gd name="connsiteY60" fmla="*/ 5031581 h 5986463"/>
              <a:gd name="connsiteX61" fmla="*/ 2068513 w 3293552"/>
              <a:gd name="connsiteY61" fmla="*/ 4995863 h 5986463"/>
              <a:gd name="connsiteX62" fmla="*/ 2066131 w 3293552"/>
              <a:gd name="connsiteY62" fmla="*/ 4976813 h 5986463"/>
              <a:gd name="connsiteX63" fmla="*/ 2063750 w 3293552"/>
              <a:gd name="connsiteY63" fmla="*/ 4950619 h 5986463"/>
              <a:gd name="connsiteX64" fmla="*/ 2068513 w 3293552"/>
              <a:gd name="connsiteY64" fmla="*/ 4874419 h 5986463"/>
              <a:gd name="connsiteX65" fmla="*/ 2082800 w 3293552"/>
              <a:gd name="connsiteY65" fmla="*/ 4819650 h 5986463"/>
              <a:gd name="connsiteX66" fmla="*/ 2080419 w 3293552"/>
              <a:gd name="connsiteY66" fmla="*/ 4714875 h 5986463"/>
              <a:gd name="connsiteX67" fmla="*/ 2068513 w 3293552"/>
              <a:gd name="connsiteY67" fmla="*/ 4648200 h 5986463"/>
              <a:gd name="connsiteX68" fmla="*/ 2066131 w 3293552"/>
              <a:gd name="connsiteY68" fmla="*/ 4622006 h 5986463"/>
              <a:gd name="connsiteX69" fmla="*/ 2058988 w 3293552"/>
              <a:gd name="connsiteY69" fmla="*/ 4588669 h 5986463"/>
              <a:gd name="connsiteX70" fmla="*/ 2056606 w 3293552"/>
              <a:gd name="connsiteY70" fmla="*/ 4572000 h 5986463"/>
              <a:gd name="connsiteX71" fmla="*/ 2061369 w 3293552"/>
              <a:gd name="connsiteY71" fmla="*/ 4476750 h 5986463"/>
              <a:gd name="connsiteX72" fmla="*/ 2063750 w 3293552"/>
              <a:gd name="connsiteY72" fmla="*/ 4460081 h 5986463"/>
              <a:gd name="connsiteX73" fmla="*/ 2070894 w 3293552"/>
              <a:gd name="connsiteY73" fmla="*/ 4410075 h 5986463"/>
              <a:gd name="connsiteX74" fmla="*/ 2073275 w 3293552"/>
              <a:gd name="connsiteY74" fmla="*/ 4400550 h 5986463"/>
              <a:gd name="connsiteX75" fmla="*/ 2080419 w 3293552"/>
              <a:gd name="connsiteY75" fmla="*/ 4329113 h 5986463"/>
              <a:gd name="connsiteX76" fmla="*/ 2078038 w 3293552"/>
              <a:gd name="connsiteY76" fmla="*/ 4264819 h 5986463"/>
              <a:gd name="connsiteX77" fmla="*/ 2070894 w 3293552"/>
              <a:gd name="connsiteY77" fmla="*/ 4236244 h 5986463"/>
              <a:gd name="connsiteX78" fmla="*/ 2066131 w 3293552"/>
              <a:gd name="connsiteY78" fmla="*/ 4219575 h 5986463"/>
              <a:gd name="connsiteX79" fmla="*/ 2054225 w 3293552"/>
              <a:gd name="connsiteY79" fmla="*/ 4193381 h 5986463"/>
              <a:gd name="connsiteX80" fmla="*/ 2047081 w 3293552"/>
              <a:gd name="connsiteY80" fmla="*/ 4171950 h 5986463"/>
              <a:gd name="connsiteX81" fmla="*/ 2035175 w 3293552"/>
              <a:gd name="connsiteY81" fmla="*/ 4140994 h 5986463"/>
              <a:gd name="connsiteX82" fmla="*/ 2016125 w 3293552"/>
              <a:gd name="connsiteY82" fmla="*/ 4112419 h 5986463"/>
              <a:gd name="connsiteX83" fmla="*/ 2008981 w 3293552"/>
              <a:gd name="connsiteY83" fmla="*/ 4105275 h 5986463"/>
              <a:gd name="connsiteX84" fmla="*/ 1989931 w 3293552"/>
              <a:gd name="connsiteY84" fmla="*/ 4081463 h 5986463"/>
              <a:gd name="connsiteX85" fmla="*/ 1975644 w 3293552"/>
              <a:gd name="connsiteY85" fmla="*/ 4064794 h 5986463"/>
              <a:gd name="connsiteX86" fmla="*/ 1966119 w 3293552"/>
              <a:gd name="connsiteY86" fmla="*/ 4055269 h 5986463"/>
              <a:gd name="connsiteX87" fmla="*/ 1954213 w 3293552"/>
              <a:gd name="connsiteY87" fmla="*/ 4045744 h 5986463"/>
              <a:gd name="connsiteX88" fmla="*/ 1947069 w 3293552"/>
              <a:gd name="connsiteY88" fmla="*/ 4038600 h 5986463"/>
              <a:gd name="connsiteX89" fmla="*/ 1935163 w 3293552"/>
              <a:gd name="connsiteY89" fmla="*/ 4033838 h 5986463"/>
              <a:gd name="connsiteX90" fmla="*/ 1928019 w 3293552"/>
              <a:gd name="connsiteY90" fmla="*/ 4029075 h 5986463"/>
              <a:gd name="connsiteX91" fmla="*/ 1916113 w 3293552"/>
              <a:gd name="connsiteY91" fmla="*/ 4021931 h 5986463"/>
              <a:gd name="connsiteX92" fmla="*/ 913130 w 3293552"/>
              <a:gd name="connsiteY92" fmla="*/ 0 h 5986463"/>
              <a:gd name="connsiteX93" fmla="*/ 1096010 w 3293552"/>
              <a:gd name="connsiteY93" fmla="*/ 19050 h 5986463"/>
              <a:gd name="connsiteX94" fmla="*/ 1160780 w 3293552"/>
              <a:gd name="connsiteY94" fmla="*/ 34290 h 5986463"/>
              <a:gd name="connsiteX95" fmla="*/ 1271270 w 3293552"/>
              <a:gd name="connsiteY95" fmla="*/ 30480 h 5986463"/>
              <a:gd name="connsiteX96" fmla="*/ 1304370 w 3293552"/>
              <a:gd name="connsiteY96" fmla="*/ 26802 h 5986463"/>
              <a:gd name="connsiteX97" fmla="*/ 1312531 w 3293552"/>
              <a:gd name="connsiteY97" fmla="*/ 32168 h 5986463"/>
              <a:gd name="connsiteX98" fmla="*/ 1325526 w 3293552"/>
              <a:gd name="connsiteY98" fmla="*/ 51395 h 5986463"/>
              <a:gd name="connsiteX99" fmla="*/ 1364512 w 3293552"/>
              <a:gd name="connsiteY99" fmla="*/ 128300 h 5986463"/>
              <a:gd name="connsiteX100" fmla="*/ 1371009 w 3293552"/>
              <a:gd name="connsiteY100" fmla="*/ 455148 h 5986463"/>
              <a:gd name="connsiteX101" fmla="*/ 1384005 w 3293552"/>
              <a:gd name="connsiteY101" fmla="*/ 525645 h 5986463"/>
              <a:gd name="connsiteX102" fmla="*/ 1390503 w 3293552"/>
              <a:gd name="connsiteY102" fmla="*/ 589733 h 5986463"/>
              <a:gd name="connsiteX103" fmla="*/ 1403498 w 3293552"/>
              <a:gd name="connsiteY103" fmla="*/ 634594 h 5986463"/>
              <a:gd name="connsiteX104" fmla="*/ 1409996 w 3293552"/>
              <a:gd name="connsiteY104" fmla="*/ 679455 h 5986463"/>
              <a:gd name="connsiteX105" fmla="*/ 1415488 w 3293552"/>
              <a:gd name="connsiteY105" fmla="*/ 695706 h 5986463"/>
              <a:gd name="connsiteX106" fmla="*/ 1406994 w 3293552"/>
              <a:gd name="connsiteY106" fmla="*/ 730261 h 5986463"/>
              <a:gd name="connsiteX107" fmla="*/ 1400810 w 3293552"/>
              <a:gd name="connsiteY107" fmla="*/ 769620 h 5986463"/>
              <a:gd name="connsiteX108" fmla="*/ 1397000 w 3293552"/>
              <a:gd name="connsiteY108" fmla="*/ 803910 h 5986463"/>
              <a:gd name="connsiteX109" fmla="*/ 1389380 w 3293552"/>
              <a:gd name="connsiteY109" fmla="*/ 861060 h 5986463"/>
              <a:gd name="connsiteX110" fmla="*/ 1377950 w 3293552"/>
              <a:gd name="connsiteY110" fmla="*/ 994410 h 5986463"/>
              <a:gd name="connsiteX111" fmla="*/ 1385570 w 3293552"/>
              <a:gd name="connsiteY111" fmla="*/ 1051560 h 5986463"/>
              <a:gd name="connsiteX112" fmla="*/ 1397000 w 3293552"/>
              <a:gd name="connsiteY112" fmla="*/ 1066800 h 5986463"/>
              <a:gd name="connsiteX113" fmla="*/ 1410936 w 3293552"/>
              <a:gd name="connsiteY113" fmla="*/ 1069269 h 5986463"/>
              <a:gd name="connsiteX114" fmla="*/ 1413444 w 3293552"/>
              <a:gd name="connsiteY114" fmla="*/ 1070716 h 5986463"/>
              <a:gd name="connsiteX115" fmla="*/ 1403498 w 3293552"/>
              <a:gd name="connsiteY115" fmla="*/ 1134479 h 5986463"/>
              <a:gd name="connsiteX116" fmla="*/ 1455479 w 3293552"/>
              <a:gd name="connsiteY116" fmla="*/ 1121661 h 5986463"/>
              <a:gd name="connsiteX117" fmla="*/ 1476216 w 3293552"/>
              <a:gd name="connsiteY117" fmla="*/ 1111435 h 5986463"/>
              <a:gd name="connsiteX118" fmla="*/ 1481082 w 3293552"/>
              <a:gd name="connsiteY118" fmla="*/ 1111947 h 5986463"/>
              <a:gd name="connsiteX119" fmla="*/ 1614170 w 3293552"/>
              <a:gd name="connsiteY119" fmla="*/ 1108710 h 5986463"/>
              <a:gd name="connsiteX120" fmla="*/ 1671320 w 3293552"/>
              <a:gd name="connsiteY120" fmla="*/ 1093470 h 5986463"/>
              <a:gd name="connsiteX121" fmla="*/ 1686560 w 3293552"/>
              <a:gd name="connsiteY121" fmla="*/ 1089660 h 5986463"/>
              <a:gd name="connsiteX122" fmla="*/ 1728470 w 3293552"/>
              <a:gd name="connsiteY122" fmla="*/ 1078230 h 5986463"/>
              <a:gd name="connsiteX123" fmla="*/ 1816100 w 3293552"/>
              <a:gd name="connsiteY123" fmla="*/ 1074420 h 5986463"/>
              <a:gd name="connsiteX124" fmla="*/ 1911350 w 3293552"/>
              <a:gd name="connsiteY124" fmla="*/ 1066800 h 5986463"/>
              <a:gd name="connsiteX125" fmla="*/ 2014220 w 3293552"/>
              <a:gd name="connsiteY125" fmla="*/ 1059180 h 5986463"/>
              <a:gd name="connsiteX126" fmla="*/ 2223770 w 3293552"/>
              <a:gd name="connsiteY126" fmla="*/ 1055370 h 5986463"/>
              <a:gd name="connsiteX127" fmla="*/ 2353310 w 3293552"/>
              <a:gd name="connsiteY127" fmla="*/ 1062990 h 5986463"/>
              <a:gd name="connsiteX128" fmla="*/ 2437130 w 3293552"/>
              <a:gd name="connsiteY128" fmla="*/ 1066800 h 5986463"/>
              <a:gd name="connsiteX129" fmla="*/ 2616200 w 3293552"/>
              <a:gd name="connsiteY129" fmla="*/ 1070610 h 5986463"/>
              <a:gd name="connsiteX130" fmla="*/ 2631440 w 3293552"/>
              <a:gd name="connsiteY130" fmla="*/ 1074420 h 5986463"/>
              <a:gd name="connsiteX131" fmla="*/ 2829560 w 3293552"/>
              <a:gd name="connsiteY131" fmla="*/ 1093470 h 5986463"/>
              <a:gd name="connsiteX132" fmla="*/ 2894330 w 3293552"/>
              <a:gd name="connsiteY132" fmla="*/ 1097280 h 5986463"/>
              <a:gd name="connsiteX133" fmla="*/ 2971873 w 3293552"/>
              <a:gd name="connsiteY133" fmla="*/ 1095665 h 5986463"/>
              <a:gd name="connsiteX134" fmla="*/ 2976360 w 3293552"/>
              <a:gd name="connsiteY134" fmla="*/ 1101922 h 5986463"/>
              <a:gd name="connsiteX135" fmla="*/ 2982433 w 3293552"/>
              <a:gd name="connsiteY135" fmla="*/ 1128070 h 5986463"/>
              <a:gd name="connsiteX136" fmla="*/ 3003620 w 3293552"/>
              <a:gd name="connsiteY136" fmla="*/ 1188526 h 5986463"/>
              <a:gd name="connsiteX137" fmla="*/ 3002029 w 3293552"/>
              <a:gd name="connsiteY137" fmla="*/ 1185872 h 5986463"/>
              <a:gd name="connsiteX138" fmla="*/ 3000337 w 3293552"/>
              <a:gd name="connsiteY138" fmla="*/ 1182377 h 5986463"/>
              <a:gd name="connsiteX139" fmla="*/ 3001765 w 3293552"/>
              <a:gd name="connsiteY139" fmla="*/ 1185432 h 5986463"/>
              <a:gd name="connsiteX140" fmla="*/ 3002029 w 3293552"/>
              <a:gd name="connsiteY140" fmla="*/ 1185872 h 5986463"/>
              <a:gd name="connsiteX141" fmla="*/ 3002265 w 3293552"/>
              <a:gd name="connsiteY141" fmla="*/ 1186360 h 5986463"/>
              <a:gd name="connsiteX142" fmla="*/ 3027916 w 3293552"/>
              <a:gd name="connsiteY142" fmla="*/ 1243428 h 5986463"/>
              <a:gd name="connsiteX143" fmla="*/ 3099391 w 3293552"/>
              <a:gd name="connsiteY143" fmla="*/ 1416465 h 5986463"/>
              <a:gd name="connsiteX144" fmla="*/ 3138377 w 3293552"/>
              <a:gd name="connsiteY144" fmla="*/ 1506188 h 5986463"/>
              <a:gd name="connsiteX145" fmla="*/ 3144875 w 3293552"/>
              <a:gd name="connsiteY145" fmla="*/ 1563867 h 5986463"/>
              <a:gd name="connsiteX146" fmla="*/ 3170865 w 3293552"/>
              <a:gd name="connsiteY146" fmla="*/ 1781766 h 5986463"/>
              <a:gd name="connsiteX147" fmla="*/ 3157870 w 3293552"/>
              <a:gd name="connsiteY147" fmla="*/ 2082978 h 5986463"/>
              <a:gd name="connsiteX148" fmla="*/ 3170865 w 3293552"/>
              <a:gd name="connsiteY148" fmla="*/ 2204745 h 5986463"/>
              <a:gd name="connsiteX149" fmla="*/ 3190358 w 3293552"/>
              <a:gd name="connsiteY149" fmla="*/ 2275242 h 5986463"/>
              <a:gd name="connsiteX150" fmla="*/ 3242340 w 3293552"/>
              <a:gd name="connsiteY150" fmla="*/ 2480323 h 5986463"/>
              <a:gd name="connsiteX151" fmla="*/ 3281326 w 3293552"/>
              <a:gd name="connsiteY151" fmla="*/ 2582863 h 5986463"/>
              <a:gd name="connsiteX152" fmla="*/ 3274828 w 3293552"/>
              <a:gd name="connsiteY152" fmla="*/ 2916120 h 5986463"/>
              <a:gd name="connsiteX153" fmla="*/ 3164368 w 3293552"/>
              <a:gd name="connsiteY153" fmla="*/ 3127609 h 5986463"/>
              <a:gd name="connsiteX154" fmla="*/ 3125382 w 3293552"/>
              <a:gd name="connsiteY154" fmla="*/ 3166062 h 5986463"/>
              <a:gd name="connsiteX155" fmla="*/ 3112386 w 3293552"/>
              <a:gd name="connsiteY155" fmla="*/ 3230150 h 5986463"/>
              <a:gd name="connsiteX156" fmla="*/ 3086395 w 3293552"/>
              <a:gd name="connsiteY156" fmla="*/ 3294238 h 5986463"/>
              <a:gd name="connsiteX157" fmla="*/ 3066902 w 3293552"/>
              <a:gd name="connsiteY157" fmla="*/ 3377552 h 5986463"/>
              <a:gd name="connsiteX158" fmla="*/ 3060405 w 3293552"/>
              <a:gd name="connsiteY158" fmla="*/ 3409596 h 5986463"/>
              <a:gd name="connsiteX159" fmla="*/ 3008423 w 3293552"/>
              <a:gd name="connsiteY159" fmla="*/ 3537771 h 5986463"/>
              <a:gd name="connsiteX160" fmla="*/ 2975935 w 3293552"/>
              <a:gd name="connsiteY160" fmla="*/ 3576224 h 5986463"/>
              <a:gd name="connsiteX161" fmla="*/ 2897963 w 3293552"/>
              <a:gd name="connsiteY161" fmla="*/ 3633903 h 5986463"/>
              <a:gd name="connsiteX162" fmla="*/ 2845982 w 3293552"/>
              <a:gd name="connsiteY162" fmla="*/ 3672356 h 5986463"/>
              <a:gd name="connsiteX163" fmla="*/ 2813493 w 3293552"/>
              <a:gd name="connsiteY163" fmla="*/ 3678764 h 5986463"/>
              <a:gd name="connsiteX164" fmla="*/ 2651051 w 3293552"/>
              <a:gd name="connsiteY164" fmla="*/ 3813349 h 5986463"/>
              <a:gd name="connsiteX165" fmla="*/ 2560084 w 3293552"/>
              <a:gd name="connsiteY165" fmla="*/ 3877436 h 5986463"/>
              <a:gd name="connsiteX166" fmla="*/ 2534093 w 3293552"/>
              <a:gd name="connsiteY166" fmla="*/ 3909480 h 5986463"/>
              <a:gd name="connsiteX167" fmla="*/ 2475614 w 3293552"/>
              <a:gd name="connsiteY167" fmla="*/ 3960751 h 5986463"/>
              <a:gd name="connsiteX168" fmla="*/ 2417135 w 3293552"/>
              <a:gd name="connsiteY168" fmla="*/ 4024838 h 5986463"/>
              <a:gd name="connsiteX169" fmla="*/ 2371651 w 3293552"/>
              <a:gd name="connsiteY169" fmla="*/ 4076109 h 5986463"/>
              <a:gd name="connsiteX170" fmla="*/ 2293679 w 3293552"/>
              <a:gd name="connsiteY170" fmla="*/ 4159423 h 5986463"/>
              <a:gd name="connsiteX171" fmla="*/ 2267688 w 3293552"/>
              <a:gd name="connsiteY171" fmla="*/ 4204284 h 5986463"/>
              <a:gd name="connsiteX172" fmla="*/ 2261191 w 3293552"/>
              <a:gd name="connsiteY172" fmla="*/ 4274781 h 5986463"/>
              <a:gd name="connsiteX173" fmla="*/ 2254693 w 3293552"/>
              <a:gd name="connsiteY173" fmla="*/ 4409365 h 5986463"/>
              <a:gd name="connsiteX174" fmla="*/ 2235200 w 3293552"/>
              <a:gd name="connsiteY174" fmla="*/ 4774666 h 5986463"/>
              <a:gd name="connsiteX175" fmla="*/ 2215707 w 3293552"/>
              <a:gd name="connsiteY175" fmla="*/ 5005382 h 5986463"/>
              <a:gd name="connsiteX176" fmla="*/ 2218232 w 3293552"/>
              <a:gd name="connsiteY176" fmla="*/ 5021443 h 5986463"/>
              <a:gd name="connsiteX177" fmla="*/ 2221450 w 3293552"/>
              <a:gd name="connsiteY177" fmla="*/ 5034387 h 5986463"/>
              <a:gd name="connsiteX178" fmla="*/ 2228056 w 3293552"/>
              <a:gd name="connsiteY178" fmla="*/ 5098256 h 5986463"/>
              <a:gd name="connsiteX179" fmla="*/ 2230438 w 3293552"/>
              <a:gd name="connsiteY179" fmla="*/ 5124450 h 5986463"/>
              <a:gd name="connsiteX180" fmla="*/ 2232819 w 3293552"/>
              <a:gd name="connsiteY180" fmla="*/ 5141119 h 5986463"/>
              <a:gd name="connsiteX181" fmla="*/ 2235200 w 3293552"/>
              <a:gd name="connsiteY181" fmla="*/ 5169694 h 5986463"/>
              <a:gd name="connsiteX182" fmla="*/ 2242344 w 3293552"/>
              <a:gd name="connsiteY182" fmla="*/ 5214938 h 5986463"/>
              <a:gd name="connsiteX183" fmla="*/ 2244725 w 3293552"/>
              <a:gd name="connsiteY183" fmla="*/ 5238750 h 5986463"/>
              <a:gd name="connsiteX184" fmla="*/ 2251869 w 3293552"/>
              <a:gd name="connsiteY184" fmla="*/ 5281613 h 5986463"/>
              <a:gd name="connsiteX185" fmla="*/ 2256631 w 3293552"/>
              <a:gd name="connsiteY185" fmla="*/ 5300663 h 5986463"/>
              <a:gd name="connsiteX186" fmla="*/ 2266156 w 3293552"/>
              <a:gd name="connsiteY186" fmla="*/ 5350669 h 5986463"/>
              <a:gd name="connsiteX187" fmla="*/ 2273300 w 3293552"/>
              <a:gd name="connsiteY187" fmla="*/ 5369719 h 5986463"/>
              <a:gd name="connsiteX188" fmla="*/ 2278063 w 3293552"/>
              <a:gd name="connsiteY188" fmla="*/ 5388769 h 5986463"/>
              <a:gd name="connsiteX189" fmla="*/ 2282825 w 3293552"/>
              <a:gd name="connsiteY189" fmla="*/ 5398294 h 5986463"/>
              <a:gd name="connsiteX190" fmla="*/ 2289969 w 3293552"/>
              <a:gd name="connsiteY190" fmla="*/ 5414963 h 5986463"/>
              <a:gd name="connsiteX191" fmla="*/ 2294731 w 3293552"/>
              <a:gd name="connsiteY191" fmla="*/ 5429250 h 5986463"/>
              <a:gd name="connsiteX192" fmla="*/ 2309019 w 3293552"/>
              <a:gd name="connsiteY192" fmla="*/ 5464969 h 5986463"/>
              <a:gd name="connsiteX193" fmla="*/ 2313781 w 3293552"/>
              <a:gd name="connsiteY193" fmla="*/ 5481638 h 5986463"/>
              <a:gd name="connsiteX194" fmla="*/ 2328069 w 3293552"/>
              <a:gd name="connsiteY194" fmla="*/ 5514975 h 5986463"/>
              <a:gd name="connsiteX195" fmla="*/ 2330450 w 3293552"/>
              <a:gd name="connsiteY195" fmla="*/ 5522119 h 5986463"/>
              <a:gd name="connsiteX196" fmla="*/ 2339975 w 3293552"/>
              <a:gd name="connsiteY196" fmla="*/ 5534025 h 5986463"/>
              <a:gd name="connsiteX197" fmla="*/ 2344738 w 3293552"/>
              <a:gd name="connsiteY197" fmla="*/ 5541169 h 5986463"/>
              <a:gd name="connsiteX198" fmla="*/ 2368550 w 3293552"/>
              <a:gd name="connsiteY198" fmla="*/ 5562600 h 5986463"/>
              <a:gd name="connsiteX199" fmla="*/ 2378075 w 3293552"/>
              <a:gd name="connsiteY199" fmla="*/ 5572125 h 5986463"/>
              <a:gd name="connsiteX200" fmla="*/ 2385219 w 3293552"/>
              <a:gd name="connsiteY200" fmla="*/ 5574506 h 5986463"/>
              <a:gd name="connsiteX201" fmla="*/ 2399506 w 3293552"/>
              <a:gd name="connsiteY201" fmla="*/ 5581650 h 5986463"/>
              <a:gd name="connsiteX202" fmla="*/ 2447131 w 3293552"/>
              <a:gd name="connsiteY202" fmla="*/ 5603081 h 5986463"/>
              <a:gd name="connsiteX203" fmla="*/ 2451084 w 3293552"/>
              <a:gd name="connsiteY203" fmla="*/ 5604386 h 5986463"/>
              <a:gd name="connsiteX204" fmla="*/ 2456121 w 3293552"/>
              <a:gd name="connsiteY204" fmla="*/ 5607807 h 5986463"/>
              <a:gd name="connsiteX205" fmla="*/ 2458485 w 3293552"/>
              <a:gd name="connsiteY205" fmla="*/ 5609040 h 5986463"/>
              <a:gd name="connsiteX206" fmla="*/ 2468563 w 3293552"/>
              <a:gd name="connsiteY206" fmla="*/ 5614988 h 5986463"/>
              <a:gd name="connsiteX207" fmla="*/ 2472943 w 3293552"/>
              <a:gd name="connsiteY207" fmla="*/ 5616581 h 5986463"/>
              <a:gd name="connsiteX208" fmla="*/ 2476631 w 3293552"/>
              <a:gd name="connsiteY208" fmla="*/ 5618504 h 5986463"/>
              <a:gd name="connsiteX209" fmla="*/ 2486969 w 3293552"/>
              <a:gd name="connsiteY209" fmla="*/ 5622760 h 5986463"/>
              <a:gd name="connsiteX210" fmla="*/ 2488835 w 3293552"/>
              <a:gd name="connsiteY210" fmla="*/ 5622360 h 5986463"/>
              <a:gd name="connsiteX211" fmla="*/ 2494756 w 3293552"/>
              <a:gd name="connsiteY211" fmla="*/ 5624513 h 5986463"/>
              <a:gd name="connsiteX212" fmla="*/ 2498948 w 3293552"/>
              <a:gd name="connsiteY212" fmla="*/ 5626609 h 5986463"/>
              <a:gd name="connsiteX213" fmla="*/ 2507339 w 3293552"/>
              <a:gd name="connsiteY213" fmla="*/ 5632873 h 5986463"/>
              <a:gd name="connsiteX214" fmla="*/ 2519600 w 3293552"/>
              <a:gd name="connsiteY214" fmla="*/ 5633600 h 5986463"/>
              <a:gd name="connsiteX215" fmla="*/ 2528094 w 3293552"/>
              <a:gd name="connsiteY215" fmla="*/ 5634038 h 5986463"/>
              <a:gd name="connsiteX216" fmla="*/ 2529062 w 3293552"/>
              <a:gd name="connsiteY216" fmla="*/ 5634591 h 5986463"/>
              <a:gd name="connsiteX217" fmla="*/ 2531156 w 3293552"/>
              <a:gd name="connsiteY217" fmla="*/ 5634706 h 5986463"/>
              <a:gd name="connsiteX218" fmla="*/ 2544047 w 3293552"/>
              <a:gd name="connsiteY218" fmla="*/ 5637515 h 5986463"/>
              <a:gd name="connsiteX219" fmla="*/ 2578100 w 3293552"/>
              <a:gd name="connsiteY219" fmla="*/ 5648325 h 5986463"/>
              <a:gd name="connsiteX220" fmla="*/ 2594769 w 3293552"/>
              <a:gd name="connsiteY220" fmla="*/ 5653088 h 5986463"/>
              <a:gd name="connsiteX221" fmla="*/ 2604291 w 3293552"/>
              <a:gd name="connsiteY221" fmla="*/ 5657849 h 5986463"/>
              <a:gd name="connsiteX222" fmla="*/ 2625725 w 3293552"/>
              <a:gd name="connsiteY222" fmla="*/ 5664994 h 5986463"/>
              <a:gd name="connsiteX223" fmla="*/ 2625725 w 3293552"/>
              <a:gd name="connsiteY223" fmla="*/ 5664994 h 5986463"/>
              <a:gd name="connsiteX224" fmla="*/ 2637631 w 3293552"/>
              <a:gd name="connsiteY224" fmla="*/ 5667375 h 5986463"/>
              <a:gd name="connsiteX225" fmla="*/ 2644775 w 3293552"/>
              <a:gd name="connsiteY225" fmla="*/ 5669756 h 5986463"/>
              <a:gd name="connsiteX226" fmla="*/ 2723356 w 3293552"/>
              <a:gd name="connsiteY226" fmla="*/ 5681663 h 5986463"/>
              <a:gd name="connsiteX227" fmla="*/ 2742406 w 3293552"/>
              <a:gd name="connsiteY227" fmla="*/ 5679281 h 5986463"/>
              <a:gd name="connsiteX228" fmla="*/ 2751768 w 3293552"/>
              <a:gd name="connsiteY228" fmla="*/ 5676941 h 5986463"/>
              <a:gd name="connsiteX229" fmla="*/ 2766734 w 3293552"/>
              <a:gd name="connsiteY229" fmla="*/ 5684687 h 5986463"/>
              <a:gd name="connsiteX230" fmla="*/ 2798208 w 3293552"/>
              <a:gd name="connsiteY230" fmla="*/ 5697472 h 5986463"/>
              <a:gd name="connsiteX231" fmla="*/ 2803347 w 3293552"/>
              <a:gd name="connsiteY231" fmla="*/ 5700239 h 5986463"/>
              <a:gd name="connsiteX232" fmla="*/ 2818606 w 3293552"/>
              <a:gd name="connsiteY232" fmla="*/ 5698331 h 5986463"/>
              <a:gd name="connsiteX233" fmla="*/ 2859088 w 3293552"/>
              <a:gd name="connsiteY233" fmla="*/ 5691188 h 5986463"/>
              <a:gd name="connsiteX234" fmla="*/ 2897188 w 3293552"/>
              <a:gd name="connsiteY234" fmla="*/ 5693569 h 5986463"/>
              <a:gd name="connsiteX235" fmla="*/ 2906713 w 3293552"/>
              <a:gd name="connsiteY235" fmla="*/ 5695950 h 5986463"/>
              <a:gd name="connsiteX236" fmla="*/ 2918619 w 3293552"/>
              <a:gd name="connsiteY236" fmla="*/ 5705475 h 5986463"/>
              <a:gd name="connsiteX237" fmla="*/ 2939618 w 3293552"/>
              <a:gd name="connsiteY237" fmla="*/ 5702159 h 5986463"/>
              <a:gd name="connsiteX238" fmla="*/ 2932906 w 3293552"/>
              <a:gd name="connsiteY238" fmla="*/ 5710238 h 5986463"/>
              <a:gd name="connsiteX239" fmla="*/ 2901950 w 3293552"/>
              <a:gd name="connsiteY239" fmla="*/ 5722144 h 5986463"/>
              <a:gd name="connsiteX240" fmla="*/ 2878138 w 3293552"/>
              <a:gd name="connsiteY240" fmla="*/ 5724525 h 5986463"/>
              <a:gd name="connsiteX241" fmla="*/ 2854325 w 3293552"/>
              <a:gd name="connsiteY241" fmla="*/ 5729288 h 5986463"/>
              <a:gd name="connsiteX242" fmla="*/ 2851636 w 3293552"/>
              <a:gd name="connsiteY242" fmla="*/ 5729672 h 5986463"/>
              <a:gd name="connsiteX243" fmla="*/ 2851780 w 3293552"/>
              <a:gd name="connsiteY243" fmla="*/ 5729763 h 5986463"/>
              <a:gd name="connsiteX244" fmla="*/ 2889794 w 3293552"/>
              <a:gd name="connsiteY244" fmla="*/ 5754138 h 5986463"/>
              <a:gd name="connsiteX245" fmla="*/ 2893099 w 3293552"/>
              <a:gd name="connsiteY245" fmla="*/ 5752070 h 5986463"/>
              <a:gd name="connsiteX246" fmla="*/ 2916238 w 3293552"/>
              <a:gd name="connsiteY246" fmla="*/ 5734050 h 5986463"/>
              <a:gd name="connsiteX247" fmla="*/ 2947194 w 3293552"/>
              <a:gd name="connsiteY247" fmla="*/ 5717381 h 5986463"/>
              <a:gd name="connsiteX248" fmla="*/ 2959100 w 3293552"/>
              <a:gd name="connsiteY248" fmla="*/ 5705475 h 5986463"/>
              <a:gd name="connsiteX249" fmla="*/ 2963262 w 3293552"/>
              <a:gd name="connsiteY249" fmla="*/ 5701095 h 5986463"/>
              <a:gd name="connsiteX250" fmla="*/ 2963589 w 3293552"/>
              <a:gd name="connsiteY250" fmla="*/ 5699593 h 5986463"/>
              <a:gd name="connsiteX251" fmla="*/ 2990056 w 3293552"/>
              <a:gd name="connsiteY251" fmla="*/ 5705475 h 5986463"/>
              <a:gd name="connsiteX252" fmla="*/ 3006725 w 3293552"/>
              <a:gd name="connsiteY252" fmla="*/ 5707856 h 5986463"/>
              <a:gd name="connsiteX253" fmla="*/ 3042444 w 3293552"/>
              <a:gd name="connsiteY253" fmla="*/ 5715000 h 5986463"/>
              <a:gd name="connsiteX254" fmla="*/ 3063875 w 3293552"/>
              <a:gd name="connsiteY254" fmla="*/ 5724525 h 5986463"/>
              <a:gd name="connsiteX255" fmla="*/ 3080544 w 3293552"/>
              <a:gd name="connsiteY255" fmla="*/ 5726906 h 5986463"/>
              <a:gd name="connsiteX256" fmla="*/ 3094831 w 3293552"/>
              <a:gd name="connsiteY256" fmla="*/ 5729288 h 5986463"/>
              <a:gd name="connsiteX257" fmla="*/ 3109119 w 3293552"/>
              <a:gd name="connsiteY257" fmla="*/ 5736431 h 5986463"/>
              <a:gd name="connsiteX258" fmla="*/ 3147219 w 3293552"/>
              <a:gd name="connsiteY258" fmla="*/ 5755481 h 5986463"/>
              <a:gd name="connsiteX259" fmla="*/ 3199606 w 3293552"/>
              <a:gd name="connsiteY259" fmla="*/ 5765006 h 5986463"/>
              <a:gd name="connsiteX260" fmla="*/ 3192463 w 3293552"/>
              <a:gd name="connsiteY260" fmla="*/ 5829300 h 5986463"/>
              <a:gd name="connsiteX261" fmla="*/ 3182938 w 3293552"/>
              <a:gd name="connsiteY261" fmla="*/ 5843588 h 5986463"/>
              <a:gd name="connsiteX262" fmla="*/ 3156744 w 3293552"/>
              <a:gd name="connsiteY262" fmla="*/ 5857875 h 5986463"/>
              <a:gd name="connsiteX263" fmla="*/ 3109119 w 3293552"/>
              <a:gd name="connsiteY263" fmla="*/ 5884069 h 5986463"/>
              <a:gd name="connsiteX264" fmla="*/ 3066256 w 3293552"/>
              <a:gd name="connsiteY264" fmla="*/ 5895975 h 5986463"/>
              <a:gd name="connsiteX265" fmla="*/ 3042444 w 3293552"/>
              <a:gd name="connsiteY265" fmla="*/ 5900738 h 5986463"/>
              <a:gd name="connsiteX266" fmla="*/ 3022479 w 3293552"/>
              <a:gd name="connsiteY266" fmla="*/ 5905851 h 5986463"/>
              <a:gd name="connsiteX267" fmla="*/ 3021535 w 3293552"/>
              <a:gd name="connsiteY267" fmla="*/ 5906033 h 5986463"/>
              <a:gd name="connsiteX268" fmla="*/ 3003550 w 3293552"/>
              <a:gd name="connsiteY268" fmla="*/ 5915025 h 5986463"/>
              <a:gd name="connsiteX269" fmla="*/ 2974975 w 3293552"/>
              <a:gd name="connsiteY269" fmla="*/ 5921375 h 5986463"/>
              <a:gd name="connsiteX270" fmla="*/ 2960115 w 3293552"/>
              <a:gd name="connsiteY270" fmla="*/ 5930291 h 5986463"/>
              <a:gd name="connsiteX271" fmla="*/ 2937669 w 3293552"/>
              <a:gd name="connsiteY271" fmla="*/ 5931694 h 5986463"/>
              <a:gd name="connsiteX272" fmla="*/ 2887663 w 3293552"/>
              <a:gd name="connsiteY272" fmla="*/ 5938838 h 5986463"/>
              <a:gd name="connsiteX273" fmla="*/ 2868613 w 3293552"/>
              <a:gd name="connsiteY273" fmla="*/ 5941219 h 5986463"/>
              <a:gd name="connsiteX274" fmla="*/ 2828131 w 3293552"/>
              <a:gd name="connsiteY274" fmla="*/ 5948363 h 5986463"/>
              <a:gd name="connsiteX275" fmla="*/ 2785620 w 3293552"/>
              <a:gd name="connsiteY275" fmla="*/ 5951065 h 5986463"/>
              <a:gd name="connsiteX276" fmla="*/ 2760518 w 3293552"/>
              <a:gd name="connsiteY276" fmla="*/ 5953645 h 5986463"/>
              <a:gd name="connsiteX277" fmla="*/ 2752725 w 3293552"/>
              <a:gd name="connsiteY277" fmla="*/ 5953125 h 5986463"/>
              <a:gd name="connsiteX278" fmla="*/ 2673350 w 3293552"/>
              <a:gd name="connsiteY278" fmla="*/ 5940425 h 5986463"/>
              <a:gd name="connsiteX279" fmla="*/ 2597150 w 3293552"/>
              <a:gd name="connsiteY279" fmla="*/ 5943600 h 5986463"/>
              <a:gd name="connsiteX280" fmla="*/ 2482850 w 3293552"/>
              <a:gd name="connsiteY280" fmla="*/ 5940425 h 5986463"/>
              <a:gd name="connsiteX281" fmla="*/ 2391962 w 3293552"/>
              <a:gd name="connsiteY281" fmla="*/ 5942871 h 5986463"/>
              <a:gd name="connsiteX282" fmla="*/ 2383018 w 3293552"/>
              <a:gd name="connsiteY282" fmla="*/ 5943555 h 5986463"/>
              <a:gd name="connsiteX283" fmla="*/ 2382838 w 3293552"/>
              <a:gd name="connsiteY283" fmla="*/ 5943600 h 5986463"/>
              <a:gd name="connsiteX284" fmla="*/ 2256631 w 3293552"/>
              <a:gd name="connsiteY284" fmla="*/ 5962650 h 5986463"/>
              <a:gd name="connsiteX285" fmla="*/ 2185194 w 3293552"/>
              <a:gd name="connsiteY285" fmla="*/ 5969794 h 5986463"/>
              <a:gd name="connsiteX286" fmla="*/ 2013744 w 3293552"/>
              <a:gd name="connsiteY286" fmla="*/ 5979319 h 5986463"/>
              <a:gd name="connsiteX287" fmla="*/ 1980406 w 3293552"/>
              <a:gd name="connsiteY287" fmla="*/ 5986463 h 5986463"/>
              <a:gd name="connsiteX288" fmla="*/ 1951831 w 3293552"/>
              <a:gd name="connsiteY288" fmla="*/ 5984081 h 5986463"/>
              <a:gd name="connsiteX289" fmla="*/ 1882775 w 3293552"/>
              <a:gd name="connsiteY289" fmla="*/ 5979319 h 5986463"/>
              <a:gd name="connsiteX290" fmla="*/ 1847056 w 3293552"/>
              <a:gd name="connsiteY290" fmla="*/ 5972175 h 5986463"/>
              <a:gd name="connsiteX291" fmla="*/ 1818481 w 3293552"/>
              <a:gd name="connsiteY291" fmla="*/ 5965031 h 5986463"/>
              <a:gd name="connsiteX292" fmla="*/ 1793072 w 3293552"/>
              <a:gd name="connsiteY292" fmla="*/ 5963694 h 5986463"/>
              <a:gd name="connsiteX293" fmla="*/ 1755775 w 3293552"/>
              <a:gd name="connsiteY293" fmla="*/ 5965825 h 5986463"/>
              <a:gd name="connsiteX294" fmla="*/ 1749112 w 3293552"/>
              <a:gd name="connsiteY294" fmla="*/ 5970268 h 5986463"/>
              <a:gd name="connsiteX295" fmla="*/ 1747358 w 3293552"/>
              <a:gd name="connsiteY295" fmla="*/ 5969952 h 5986463"/>
              <a:gd name="connsiteX296" fmla="*/ 1727977 w 3293552"/>
              <a:gd name="connsiteY296" fmla="*/ 5965280 h 5986463"/>
              <a:gd name="connsiteX297" fmla="*/ 1713471 w 3293552"/>
              <a:gd name="connsiteY297" fmla="*/ 5962503 h 5986463"/>
              <a:gd name="connsiteX298" fmla="*/ 1697038 w 3293552"/>
              <a:gd name="connsiteY298" fmla="*/ 5965031 h 5986463"/>
              <a:gd name="connsiteX299" fmla="*/ 1597025 w 3293552"/>
              <a:gd name="connsiteY299" fmla="*/ 5957888 h 5986463"/>
              <a:gd name="connsiteX300" fmla="*/ 1571834 w 3293552"/>
              <a:gd name="connsiteY300" fmla="*/ 5949491 h 5986463"/>
              <a:gd name="connsiteX301" fmla="*/ 1504156 w 3293552"/>
              <a:gd name="connsiteY301" fmla="*/ 5948363 h 5986463"/>
              <a:gd name="connsiteX302" fmla="*/ 1427956 w 3293552"/>
              <a:gd name="connsiteY302" fmla="*/ 5945981 h 5986463"/>
              <a:gd name="connsiteX303" fmla="*/ 1401763 w 3293552"/>
              <a:gd name="connsiteY303" fmla="*/ 5943600 h 5986463"/>
              <a:gd name="connsiteX304" fmla="*/ 1366044 w 3293552"/>
              <a:gd name="connsiteY304" fmla="*/ 5926931 h 5986463"/>
              <a:gd name="connsiteX305" fmla="*/ 1351267 w 3293552"/>
              <a:gd name="connsiteY305" fmla="*/ 5922498 h 5986463"/>
              <a:gd name="connsiteX306" fmla="*/ 1349375 w 3293552"/>
              <a:gd name="connsiteY306" fmla="*/ 5922169 h 5986463"/>
              <a:gd name="connsiteX307" fmla="*/ 1347712 w 3293552"/>
              <a:gd name="connsiteY307" fmla="*/ 5921432 h 5986463"/>
              <a:gd name="connsiteX308" fmla="*/ 1320277 w 3293552"/>
              <a:gd name="connsiteY308" fmla="*/ 5913202 h 5986463"/>
              <a:gd name="connsiteX309" fmla="*/ 1316038 w 3293552"/>
              <a:gd name="connsiteY309" fmla="*/ 5912644 h 5986463"/>
              <a:gd name="connsiteX310" fmla="*/ 1239838 w 3293552"/>
              <a:gd name="connsiteY310" fmla="*/ 5895975 h 5986463"/>
              <a:gd name="connsiteX311" fmla="*/ 1201738 w 3293552"/>
              <a:gd name="connsiteY311" fmla="*/ 5884069 h 5986463"/>
              <a:gd name="connsiteX312" fmla="*/ 1200154 w 3293552"/>
              <a:gd name="connsiteY312" fmla="*/ 5880822 h 5986463"/>
              <a:gd name="connsiteX313" fmla="*/ 1185069 w 3293552"/>
              <a:gd name="connsiteY313" fmla="*/ 5876925 h 5986463"/>
              <a:gd name="connsiteX314" fmla="*/ 1156494 w 3293552"/>
              <a:gd name="connsiteY314" fmla="*/ 5848350 h 5986463"/>
              <a:gd name="connsiteX315" fmla="*/ 1149350 w 3293552"/>
              <a:gd name="connsiteY315" fmla="*/ 5843588 h 5986463"/>
              <a:gd name="connsiteX316" fmla="*/ 1142206 w 3293552"/>
              <a:gd name="connsiteY316" fmla="*/ 5815013 h 5986463"/>
              <a:gd name="connsiteX317" fmla="*/ 1146969 w 3293552"/>
              <a:gd name="connsiteY317" fmla="*/ 5805488 h 5986463"/>
              <a:gd name="connsiteX318" fmla="*/ 1158875 w 3293552"/>
              <a:gd name="connsiteY318" fmla="*/ 5795963 h 5986463"/>
              <a:gd name="connsiteX319" fmla="*/ 1170781 w 3293552"/>
              <a:gd name="connsiteY319" fmla="*/ 5784056 h 5986463"/>
              <a:gd name="connsiteX320" fmla="*/ 1182688 w 3293552"/>
              <a:gd name="connsiteY320" fmla="*/ 5776913 h 5986463"/>
              <a:gd name="connsiteX321" fmla="*/ 1180306 w 3293552"/>
              <a:gd name="connsiteY321" fmla="*/ 5767388 h 5986463"/>
              <a:gd name="connsiteX322" fmla="*/ 1127919 w 3293552"/>
              <a:gd name="connsiteY322" fmla="*/ 5774531 h 5986463"/>
              <a:gd name="connsiteX323" fmla="*/ 1118394 w 3293552"/>
              <a:gd name="connsiteY323" fmla="*/ 5776913 h 5986463"/>
              <a:gd name="connsiteX324" fmla="*/ 978279 w 3293552"/>
              <a:gd name="connsiteY324" fmla="*/ 5778043 h 5986463"/>
              <a:gd name="connsiteX325" fmla="*/ 993775 w 3293552"/>
              <a:gd name="connsiteY325" fmla="*/ 5768975 h 5986463"/>
              <a:gd name="connsiteX326" fmla="*/ 1009650 w 3293552"/>
              <a:gd name="connsiteY326" fmla="*/ 5765800 h 5986463"/>
              <a:gd name="connsiteX327" fmla="*/ 847725 w 3293552"/>
              <a:gd name="connsiteY327" fmla="*/ 5762625 h 5986463"/>
              <a:gd name="connsiteX328" fmla="*/ 806450 w 3293552"/>
              <a:gd name="connsiteY328" fmla="*/ 5753100 h 5986463"/>
              <a:gd name="connsiteX329" fmla="*/ 771525 w 3293552"/>
              <a:gd name="connsiteY329" fmla="*/ 5749925 h 5986463"/>
              <a:gd name="connsiteX330" fmla="*/ 704850 w 3293552"/>
              <a:gd name="connsiteY330" fmla="*/ 5743575 h 5986463"/>
              <a:gd name="connsiteX331" fmla="*/ 580748 w 3293552"/>
              <a:gd name="connsiteY331" fmla="*/ 5748801 h 5986463"/>
              <a:gd name="connsiteX332" fmla="*/ 570404 w 3293552"/>
              <a:gd name="connsiteY332" fmla="*/ 5748951 h 5986463"/>
              <a:gd name="connsiteX333" fmla="*/ 557278 w 3293552"/>
              <a:gd name="connsiteY333" fmla="*/ 5745834 h 5986463"/>
              <a:gd name="connsiteX334" fmla="*/ 504031 w 3293552"/>
              <a:gd name="connsiteY334" fmla="*/ 5738813 h 5986463"/>
              <a:gd name="connsiteX335" fmla="*/ 482600 w 3293552"/>
              <a:gd name="connsiteY335" fmla="*/ 5743575 h 5986463"/>
              <a:gd name="connsiteX336" fmla="*/ 463039 w 3293552"/>
              <a:gd name="connsiteY336" fmla="*/ 5745179 h 5986463"/>
              <a:gd name="connsiteX337" fmla="*/ 437144 w 3293552"/>
              <a:gd name="connsiteY337" fmla="*/ 5746543 h 5986463"/>
              <a:gd name="connsiteX338" fmla="*/ 330200 w 3293552"/>
              <a:gd name="connsiteY338" fmla="*/ 5724525 h 5986463"/>
              <a:gd name="connsiteX339" fmla="*/ 318536 w 3293552"/>
              <a:gd name="connsiteY339" fmla="*/ 5718693 h 5986463"/>
              <a:gd name="connsiteX340" fmla="*/ 314709 w 3293552"/>
              <a:gd name="connsiteY340" fmla="*/ 5715435 h 5986463"/>
              <a:gd name="connsiteX341" fmla="*/ 299244 w 3293552"/>
              <a:gd name="connsiteY341" fmla="*/ 5695950 h 5986463"/>
              <a:gd name="connsiteX342" fmla="*/ 294481 w 3293552"/>
              <a:gd name="connsiteY342" fmla="*/ 5679281 h 5986463"/>
              <a:gd name="connsiteX343" fmla="*/ 275431 w 3293552"/>
              <a:gd name="connsiteY343" fmla="*/ 5643563 h 5986463"/>
              <a:gd name="connsiteX344" fmla="*/ 265906 w 3293552"/>
              <a:gd name="connsiteY344" fmla="*/ 5629275 h 5986463"/>
              <a:gd name="connsiteX345" fmla="*/ 249238 w 3293552"/>
              <a:gd name="connsiteY345" fmla="*/ 5603081 h 5986463"/>
              <a:gd name="connsiteX346" fmla="*/ 223044 w 3293552"/>
              <a:gd name="connsiteY346" fmla="*/ 5538788 h 5986463"/>
              <a:gd name="connsiteX347" fmla="*/ 217625 w 3293552"/>
              <a:gd name="connsiteY347" fmla="*/ 5524330 h 5986463"/>
              <a:gd name="connsiteX348" fmla="*/ 216320 w 3293552"/>
              <a:gd name="connsiteY348" fmla="*/ 5518388 h 5986463"/>
              <a:gd name="connsiteX349" fmla="*/ 211138 w 3293552"/>
              <a:gd name="connsiteY349" fmla="*/ 5498306 h 5986463"/>
              <a:gd name="connsiteX350" fmla="*/ 206375 w 3293552"/>
              <a:gd name="connsiteY350" fmla="*/ 5486400 h 5986463"/>
              <a:gd name="connsiteX351" fmla="*/ 201613 w 3293552"/>
              <a:gd name="connsiteY351" fmla="*/ 5429250 h 5986463"/>
              <a:gd name="connsiteX352" fmla="*/ 206375 w 3293552"/>
              <a:gd name="connsiteY352" fmla="*/ 5405438 h 5986463"/>
              <a:gd name="connsiteX353" fmla="*/ 213519 w 3293552"/>
              <a:gd name="connsiteY353" fmla="*/ 5379244 h 5986463"/>
              <a:gd name="connsiteX354" fmla="*/ 220663 w 3293552"/>
              <a:gd name="connsiteY354" fmla="*/ 5274469 h 5986463"/>
              <a:gd name="connsiteX355" fmla="*/ 203994 w 3293552"/>
              <a:gd name="connsiteY355" fmla="*/ 5124450 h 5986463"/>
              <a:gd name="connsiteX356" fmla="*/ 223044 w 3293552"/>
              <a:gd name="connsiteY356" fmla="*/ 5153025 h 5986463"/>
              <a:gd name="connsiteX357" fmla="*/ 234950 w 3293552"/>
              <a:gd name="connsiteY357" fmla="*/ 5155406 h 5986463"/>
              <a:gd name="connsiteX358" fmla="*/ 232569 w 3293552"/>
              <a:gd name="connsiteY358" fmla="*/ 5143500 h 5986463"/>
              <a:gd name="connsiteX359" fmla="*/ 230188 w 3293552"/>
              <a:gd name="connsiteY359" fmla="*/ 5112544 h 5986463"/>
              <a:gd name="connsiteX360" fmla="*/ 225425 w 3293552"/>
              <a:gd name="connsiteY360" fmla="*/ 5103019 h 5986463"/>
              <a:gd name="connsiteX361" fmla="*/ 213519 w 3293552"/>
              <a:gd name="connsiteY361" fmla="*/ 5081588 h 5986463"/>
              <a:gd name="connsiteX362" fmla="*/ 194469 w 3293552"/>
              <a:gd name="connsiteY362" fmla="*/ 5048250 h 5986463"/>
              <a:gd name="connsiteX363" fmla="*/ 188501 w 3293552"/>
              <a:gd name="connsiteY363" fmla="*/ 5049162 h 5986463"/>
              <a:gd name="connsiteX364" fmla="*/ 181664 w 3293552"/>
              <a:gd name="connsiteY364" fmla="*/ 5052327 h 5986463"/>
              <a:gd name="connsiteX365" fmla="*/ 181935 w 3293552"/>
              <a:gd name="connsiteY365" fmla="*/ 5043834 h 5986463"/>
              <a:gd name="connsiteX366" fmla="*/ 188433 w 3293552"/>
              <a:gd name="connsiteY366" fmla="*/ 4954112 h 5986463"/>
              <a:gd name="connsiteX367" fmla="*/ 168940 w 3293552"/>
              <a:gd name="connsiteY367" fmla="*/ 4864389 h 5986463"/>
              <a:gd name="connsiteX368" fmla="*/ 188433 w 3293552"/>
              <a:gd name="connsiteY368" fmla="*/ 4633673 h 5986463"/>
              <a:gd name="connsiteX369" fmla="*/ 129954 w 3293552"/>
              <a:gd name="connsiteY369" fmla="*/ 4338869 h 5986463"/>
              <a:gd name="connsiteX370" fmla="*/ 136451 w 3293552"/>
              <a:gd name="connsiteY370" fmla="*/ 4236328 h 5986463"/>
              <a:gd name="connsiteX371" fmla="*/ 84470 w 3293552"/>
              <a:gd name="connsiteY371" fmla="*/ 3928707 h 5986463"/>
              <a:gd name="connsiteX372" fmla="*/ 32488 w 3293552"/>
              <a:gd name="connsiteY372" fmla="*/ 3736443 h 5986463"/>
              <a:gd name="connsiteX373" fmla="*/ 0 w 3293552"/>
              <a:gd name="connsiteY373" fmla="*/ 3383960 h 5986463"/>
              <a:gd name="connsiteX374" fmla="*/ 25991 w 3293552"/>
              <a:gd name="connsiteY374" fmla="*/ 3294238 h 5986463"/>
              <a:gd name="connsiteX375" fmla="*/ 64977 w 3293552"/>
              <a:gd name="connsiteY375" fmla="*/ 3191697 h 5986463"/>
              <a:gd name="connsiteX376" fmla="*/ 77972 w 3293552"/>
              <a:gd name="connsiteY376" fmla="*/ 3108383 h 5986463"/>
              <a:gd name="connsiteX377" fmla="*/ 103963 w 3293552"/>
              <a:gd name="connsiteY377" fmla="*/ 3005842 h 5986463"/>
              <a:gd name="connsiteX378" fmla="*/ 97465 w 3293552"/>
              <a:gd name="connsiteY378" fmla="*/ 2839214 h 5986463"/>
              <a:gd name="connsiteX379" fmla="*/ 103963 w 3293552"/>
              <a:gd name="connsiteY379" fmla="*/ 2768718 h 5986463"/>
              <a:gd name="connsiteX380" fmla="*/ 90968 w 3293552"/>
              <a:gd name="connsiteY380" fmla="*/ 2691812 h 5986463"/>
              <a:gd name="connsiteX381" fmla="*/ 71475 w 3293552"/>
              <a:gd name="connsiteY381" fmla="*/ 2640542 h 5986463"/>
              <a:gd name="connsiteX382" fmla="*/ 58479 w 3293552"/>
              <a:gd name="connsiteY382" fmla="*/ 2570045 h 5986463"/>
              <a:gd name="connsiteX383" fmla="*/ 77972 w 3293552"/>
              <a:gd name="connsiteY383" fmla="*/ 2448279 h 5986463"/>
              <a:gd name="connsiteX384" fmla="*/ 90968 w 3293552"/>
              <a:gd name="connsiteY384" fmla="*/ 2390600 h 5986463"/>
              <a:gd name="connsiteX385" fmla="*/ 123456 w 3293552"/>
              <a:gd name="connsiteY385" fmla="*/ 2243198 h 5986463"/>
              <a:gd name="connsiteX386" fmla="*/ 168940 w 3293552"/>
              <a:gd name="connsiteY386" fmla="*/ 2166292 h 5986463"/>
              <a:gd name="connsiteX387" fmla="*/ 181935 w 3293552"/>
              <a:gd name="connsiteY387" fmla="*/ 2140657 h 5986463"/>
              <a:gd name="connsiteX388" fmla="*/ 227419 w 3293552"/>
              <a:gd name="connsiteY388" fmla="*/ 2082978 h 5986463"/>
              <a:gd name="connsiteX389" fmla="*/ 272902 w 3293552"/>
              <a:gd name="connsiteY389" fmla="*/ 1999664 h 5986463"/>
              <a:gd name="connsiteX390" fmla="*/ 331382 w 3293552"/>
              <a:gd name="connsiteY390" fmla="*/ 1903532 h 5986463"/>
              <a:gd name="connsiteX391" fmla="*/ 402856 w 3293552"/>
              <a:gd name="connsiteY391" fmla="*/ 1826627 h 5986463"/>
              <a:gd name="connsiteX392" fmla="*/ 415851 w 3293552"/>
              <a:gd name="connsiteY392" fmla="*/ 1800992 h 5986463"/>
              <a:gd name="connsiteX393" fmla="*/ 493823 w 3293552"/>
              <a:gd name="connsiteY393" fmla="*/ 1704860 h 5986463"/>
              <a:gd name="connsiteX394" fmla="*/ 526312 w 3293552"/>
              <a:gd name="connsiteY394" fmla="*/ 1672816 h 5986463"/>
              <a:gd name="connsiteX395" fmla="*/ 532809 w 3293552"/>
              <a:gd name="connsiteY395" fmla="*/ 1647181 h 5986463"/>
              <a:gd name="connsiteX396" fmla="*/ 565298 w 3293552"/>
              <a:gd name="connsiteY396" fmla="*/ 1595911 h 5986463"/>
              <a:gd name="connsiteX397" fmla="*/ 636772 w 3293552"/>
              <a:gd name="connsiteY397" fmla="*/ 1493371 h 5986463"/>
              <a:gd name="connsiteX398" fmla="*/ 662763 w 3293552"/>
              <a:gd name="connsiteY398" fmla="*/ 1442100 h 5986463"/>
              <a:gd name="connsiteX399" fmla="*/ 669261 w 3293552"/>
              <a:gd name="connsiteY399" fmla="*/ 1416465 h 5986463"/>
              <a:gd name="connsiteX400" fmla="*/ 708247 w 3293552"/>
              <a:gd name="connsiteY400" fmla="*/ 1358786 h 5986463"/>
              <a:gd name="connsiteX401" fmla="*/ 714744 w 3293552"/>
              <a:gd name="connsiteY401" fmla="*/ 1230611 h 5986463"/>
              <a:gd name="connsiteX402" fmla="*/ 710544 w 3293552"/>
              <a:gd name="connsiteY402" fmla="*/ 1215917 h 5986463"/>
              <a:gd name="connsiteX403" fmla="*/ 705401 w 3293552"/>
              <a:gd name="connsiteY403" fmla="*/ 1202022 h 5986463"/>
              <a:gd name="connsiteX404" fmla="*/ 706641 w 3293552"/>
              <a:gd name="connsiteY404" fmla="*/ 1202135 h 5986463"/>
              <a:gd name="connsiteX405" fmla="*/ 718820 w 3293552"/>
              <a:gd name="connsiteY405" fmla="*/ 1165860 h 5986463"/>
              <a:gd name="connsiteX406" fmla="*/ 726440 w 3293552"/>
              <a:gd name="connsiteY406" fmla="*/ 1154430 h 5986463"/>
              <a:gd name="connsiteX407" fmla="*/ 734060 w 3293552"/>
              <a:gd name="connsiteY407" fmla="*/ 1116330 h 5986463"/>
              <a:gd name="connsiteX408" fmla="*/ 730250 w 3293552"/>
              <a:gd name="connsiteY408" fmla="*/ 1047750 h 5986463"/>
              <a:gd name="connsiteX409" fmla="*/ 722630 w 3293552"/>
              <a:gd name="connsiteY409" fmla="*/ 1024890 h 5986463"/>
              <a:gd name="connsiteX410" fmla="*/ 718820 w 3293552"/>
              <a:gd name="connsiteY410" fmla="*/ 990600 h 5986463"/>
              <a:gd name="connsiteX411" fmla="*/ 715010 w 3293552"/>
              <a:gd name="connsiteY411" fmla="*/ 967740 h 5986463"/>
              <a:gd name="connsiteX412" fmla="*/ 711200 w 3293552"/>
              <a:gd name="connsiteY412" fmla="*/ 796290 h 5986463"/>
              <a:gd name="connsiteX413" fmla="*/ 707390 w 3293552"/>
              <a:gd name="connsiteY413" fmla="*/ 773430 h 5986463"/>
              <a:gd name="connsiteX414" fmla="*/ 699770 w 3293552"/>
              <a:gd name="connsiteY414" fmla="*/ 701040 h 5986463"/>
              <a:gd name="connsiteX415" fmla="*/ 697607 w 3293552"/>
              <a:gd name="connsiteY415" fmla="*/ 610189 h 5986463"/>
              <a:gd name="connsiteX416" fmla="*/ 703015 w 3293552"/>
              <a:gd name="connsiteY416" fmla="*/ 603111 h 5986463"/>
              <a:gd name="connsiteX417" fmla="*/ 714744 w 3293552"/>
              <a:gd name="connsiteY417" fmla="*/ 583324 h 5986463"/>
              <a:gd name="connsiteX418" fmla="*/ 721242 w 3293552"/>
              <a:gd name="connsiteY418" fmla="*/ 519236 h 5986463"/>
              <a:gd name="connsiteX419" fmla="*/ 727740 w 3293552"/>
              <a:gd name="connsiteY419" fmla="*/ 301337 h 5986463"/>
              <a:gd name="connsiteX420" fmla="*/ 721242 w 3293552"/>
              <a:gd name="connsiteY420" fmla="*/ 256476 h 5986463"/>
              <a:gd name="connsiteX421" fmla="*/ 719006 w 3293552"/>
              <a:gd name="connsiteY421" fmla="*/ 205079 h 5986463"/>
              <a:gd name="connsiteX422" fmla="*/ 715674 w 3293552"/>
              <a:gd name="connsiteY422" fmla="*/ 165089 h 5986463"/>
              <a:gd name="connsiteX423" fmla="*/ 720938 w 3293552"/>
              <a:gd name="connsiteY423" fmla="*/ 157604 h 5986463"/>
              <a:gd name="connsiteX424" fmla="*/ 734060 w 3293552"/>
              <a:gd name="connsiteY424" fmla="*/ 148590 h 5986463"/>
              <a:gd name="connsiteX425" fmla="*/ 715010 w 3293552"/>
              <a:gd name="connsiteY425" fmla="*/ 95250 h 5986463"/>
              <a:gd name="connsiteX426" fmla="*/ 711200 w 3293552"/>
              <a:gd name="connsiteY426" fmla="*/ 83820 h 5986463"/>
              <a:gd name="connsiteX427" fmla="*/ 707390 w 3293552"/>
              <a:gd name="connsiteY427" fmla="*/ 72390 h 5986463"/>
              <a:gd name="connsiteX428" fmla="*/ 711200 w 3293552"/>
              <a:gd name="connsiteY428" fmla="*/ 49530 h 5986463"/>
              <a:gd name="connsiteX429" fmla="*/ 745490 w 3293552"/>
              <a:gd name="connsiteY429" fmla="*/ 19050 h 5986463"/>
              <a:gd name="connsiteX430" fmla="*/ 764540 w 3293552"/>
              <a:gd name="connsiteY430" fmla="*/ 15240 h 5986463"/>
              <a:gd name="connsiteX431" fmla="*/ 863600 w 3293552"/>
              <a:gd name="connsiteY431" fmla="*/ 19050 h 5986463"/>
              <a:gd name="connsiteX432" fmla="*/ 901700 w 3293552"/>
              <a:gd name="connsiteY432" fmla="*/ 3810 h 5986463"/>
              <a:gd name="connsiteX433" fmla="*/ 913130 w 3293552"/>
              <a:gd name="connsiteY433" fmla="*/ 0 h 598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3293552" h="5986463">
                <a:moveTo>
                  <a:pt x="2963863" y="5698331"/>
                </a:moveTo>
                <a:lnTo>
                  <a:pt x="2963589" y="5699593"/>
                </a:lnTo>
                <a:lnTo>
                  <a:pt x="2960382" y="5698881"/>
                </a:lnTo>
                <a:close/>
                <a:moveTo>
                  <a:pt x="2947194" y="5695950"/>
                </a:moveTo>
                <a:lnTo>
                  <a:pt x="2960382" y="5698881"/>
                </a:lnTo>
                <a:lnTo>
                  <a:pt x="2939618" y="5702159"/>
                </a:lnTo>
                <a:lnTo>
                  <a:pt x="2939719" y="5702038"/>
                </a:lnTo>
                <a:cubicBezTo>
                  <a:pt x="2941724" y="5698958"/>
                  <a:pt x="2943838" y="5696230"/>
                  <a:pt x="2947194" y="5695950"/>
                </a:cubicBezTo>
                <a:close/>
                <a:moveTo>
                  <a:pt x="215358" y="5519135"/>
                </a:moveTo>
                <a:cubicBezTo>
                  <a:pt x="215641" y="5519529"/>
                  <a:pt x="216301" y="5520971"/>
                  <a:pt x="217521" y="5524051"/>
                </a:cubicBezTo>
                <a:lnTo>
                  <a:pt x="217625" y="5524330"/>
                </a:lnTo>
                <a:lnTo>
                  <a:pt x="218238" y="5527121"/>
                </a:lnTo>
                <a:cubicBezTo>
                  <a:pt x="219111" y="5532767"/>
                  <a:pt x="214225" y="5517560"/>
                  <a:pt x="215358" y="5519135"/>
                </a:cubicBezTo>
                <a:close/>
                <a:moveTo>
                  <a:pt x="1916113" y="4021931"/>
                </a:moveTo>
                <a:cubicBezTo>
                  <a:pt x="1913732" y="4022725"/>
                  <a:pt x="1910361" y="4022224"/>
                  <a:pt x="1908969" y="4024313"/>
                </a:cubicBezTo>
                <a:cubicBezTo>
                  <a:pt x="1906724" y="4027681"/>
                  <a:pt x="1907466" y="4032268"/>
                  <a:pt x="1906588" y="4036219"/>
                </a:cubicBezTo>
                <a:cubicBezTo>
                  <a:pt x="1905878" y="4039414"/>
                  <a:pt x="1905000" y="4042569"/>
                  <a:pt x="1904206" y="4045744"/>
                </a:cubicBezTo>
                <a:cubicBezTo>
                  <a:pt x="1905000" y="4076700"/>
                  <a:pt x="1904838" y="4107696"/>
                  <a:pt x="1906588" y="4138613"/>
                </a:cubicBezTo>
                <a:cubicBezTo>
                  <a:pt x="1908315" y="4169120"/>
                  <a:pt x="1912496" y="4172037"/>
                  <a:pt x="1918494" y="4200525"/>
                </a:cubicBezTo>
                <a:cubicBezTo>
                  <a:pt x="1919650" y="4206017"/>
                  <a:pt x="1919952" y="4211658"/>
                  <a:pt x="1920875" y="4217194"/>
                </a:cubicBezTo>
                <a:cubicBezTo>
                  <a:pt x="1921540" y="4221186"/>
                  <a:pt x="1922532" y="4225118"/>
                  <a:pt x="1923256" y="4229100"/>
                </a:cubicBezTo>
                <a:cubicBezTo>
                  <a:pt x="1925463" y="4241235"/>
                  <a:pt x="1926232" y="4247546"/>
                  <a:pt x="1928019" y="4260056"/>
                </a:cubicBezTo>
                <a:cubicBezTo>
                  <a:pt x="1927844" y="4263387"/>
                  <a:pt x="1925755" y="4316620"/>
                  <a:pt x="1923256" y="4329113"/>
                </a:cubicBezTo>
                <a:cubicBezTo>
                  <a:pt x="1921631" y="4337239"/>
                  <a:pt x="1918494" y="4344988"/>
                  <a:pt x="1916113" y="4352925"/>
                </a:cubicBezTo>
                <a:cubicBezTo>
                  <a:pt x="1915319" y="4359275"/>
                  <a:pt x="1914636" y="4365640"/>
                  <a:pt x="1913731" y="4371975"/>
                </a:cubicBezTo>
                <a:cubicBezTo>
                  <a:pt x="1912254" y="4382310"/>
                  <a:pt x="1909186" y="4392493"/>
                  <a:pt x="1908969" y="4402931"/>
                </a:cubicBezTo>
                <a:cubicBezTo>
                  <a:pt x="1908390" y="4430718"/>
                  <a:pt x="1909589" y="4458538"/>
                  <a:pt x="1911350" y="4486275"/>
                </a:cubicBezTo>
                <a:cubicBezTo>
                  <a:pt x="1912336" y="4501809"/>
                  <a:pt x="1920505" y="4570049"/>
                  <a:pt x="1923256" y="4593431"/>
                </a:cubicBezTo>
                <a:cubicBezTo>
                  <a:pt x="1919785" y="4822529"/>
                  <a:pt x="1920390" y="4680840"/>
                  <a:pt x="1923256" y="4917281"/>
                </a:cubicBezTo>
                <a:cubicBezTo>
                  <a:pt x="1924630" y="5030611"/>
                  <a:pt x="1925181" y="5094055"/>
                  <a:pt x="1925343" y="5128019"/>
                </a:cubicBezTo>
                <a:lnTo>
                  <a:pt x="1925346" y="5143140"/>
                </a:lnTo>
                <a:lnTo>
                  <a:pt x="1925122" y="5141308"/>
                </a:lnTo>
                <a:cubicBezTo>
                  <a:pt x="1924608" y="5144795"/>
                  <a:pt x="1925172" y="5173786"/>
                  <a:pt x="1925349" y="5159406"/>
                </a:cubicBezTo>
                <a:lnTo>
                  <a:pt x="1925346" y="5143140"/>
                </a:lnTo>
                <a:lnTo>
                  <a:pt x="1926049" y="5148872"/>
                </a:lnTo>
                <a:cubicBezTo>
                  <a:pt x="1926513" y="5155928"/>
                  <a:pt x="1927152" y="5168368"/>
                  <a:pt x="1928019" y="5188744"/>
                </a:cubicBezTo>
                <a:cubicBezTo>
                  <a:pt x="1931141" y="5262121"/>
                  <a:pt x="1923240" y="5233941"/>
                  <a:pt x="1935163" y="5269706"/>
                </a:cubicBezTo>
                <a:cubicBezTo>
                  <a:pt x="1934369" y="5306219"/>
                  <a:pt x="1933978" y="5342742"/>
                  <a:pt x="1932781" y="5379244"/>
                </a:cubicBezTo>
                <a:cubicBezTo>
                  <a:pt x="1931663" y="5413342"/>
                  <a:pt x="1930974" y="5407416"/>
                  <a:pt x="1928019" y="5434013"/>
                </a:cubicBezTo>
                <a:cubicBezTo>
                  <a:pt x="1926344" y="5449085"/>
                  <a:pt x="1925342" y="5464236"/>
                  <a:pt x="1923256" y="5479256"/>
                </a:cubicBezTo>
                <a:cubicBezTo>
                  <a:pt x="1923065" y="5480629"/>
                  <a:pt x="1917641" y="5516556"/>
                  <a:pt x="1913731" y="5529263"/>
                </a:cubicBezTo>
                <a:cubicBezTo>
                  <a:pt x="1911517" y="5536460"/>
                  <a:pt x="1908969" y="5543550"/>
                  <a:pt x="1906588" y="5550694"/>
                </a:cubicBezTo>
                <a:cubicBezTo>
                  <a:pt x="1905001" y="5555456"/>
                  <a:pt x="1902914" y="5560080"/>
                  <a:pt x="1901825" y="5564981"/>
                </a:cubicBezTo>
                <a:cubicBezTo>
                  <a:pt x="1896016" y="5591126"/>
                  <a:pt x="1897857" y="5596731"/>
                  <a:pt x="1897063" y="5603081"/>
                </a:cubicBezTo>
                <a:cubicBezTo>
                  <a:pt x="1912144" y="5591969"/>
                  <a:pt x="1927733" y="5581515"/>
                  <a:pt x="1942306" y="5569744"/>
                </a:cubicBezTo>
                <a:cubicBezTo>
                  <a:pt x="1948419" y="5564807"/>
                  <a:pt x="1953689" y="5558889"/>
                  <a:pt x="1958975" y="5553075"/>
                </a:cubicBezTo>
                <a:cubicBezTo>
                  <a:pt x="1964691" y="5546788"/>
                  <a:pt x="1966239" y="5541323"/>
                  <a:pt x="1973263" y="5536406"/>
                </a:cubicBezTo>
                <a:cubicBezTo>
                  <a:pt x="1994192" y="5521755"/>
                  <a:pt x="1988074" y="5532194"/>
                  <a:pt x="2008981" y="5512594"/>
                </a:cubicBezTo>
                <a:cubicBezTo>
                  <a:pt x="2015954" y="5506057"/>
                  <a:pt x="2021681" y="5498307"/>
                  <a:pt x="2028031" y="5491163"/>
                </a:cubicBezTo>
                <a:cubicBezTo>
                  <a:pt x="2029619" y="5487194"/>
                  <a:pt x="2031333" y="5483273"/>
                  <a:pt x="2032794" y="5479256"/>
                </a:cubicBezTo>
                <a:cubicBezTo>
                  <a:pt x="2034510" y="5474538"/>
                  <a:pt x="2035737" y="5469648"/>
                  <a:pt x="2037556" y="5464969"/>
                </a:cubicBezTo>
                <a:cubicBezTo>
                  <a:pt x="2041296" y="5455352"/>
                  <a:pt x="2046200" y="5446183"/>
                  <a:pt x="2049463" y="5436394"/>
                </a:cubicBezTo>
                <a:cubicBezTo>
                  <a:pt x="2051050" y="5431631"/>
                  <a:pt x="2051980" y="5426596"/>
                  <a:pt x="2054225" y="5422106"/>
                </a:cubicBezTo>
                <a:cubicBezTo>
                  <a:pt x="2090105" y="5350345"/>
                  <a:pt x="2068158" y="5406415"/>
                  <a:pt x="2087563" y="5353050"/>
                </a:cubicBezTo>
                <a:cubicBezTo>
                  <a:pt x="2088357" y="5347494"/>
                  <a:pt x="2088910" y="5341898"/>
                  <a:pt x="2089944" y="5336381"/>
                </a:cubicBezTo>
                <a:cubicBezTo>
                  <a:pt x="2091292" y="5329188"/>
                  <a:pt x="2093550" y="5322176"/>
                  <a:pt x="2094706" y="5314950"/>
                </a:cubicBezTo>
                <a:cubicBezTo>
                  <a:pt x="2108546" y="5228449"/>
                  <a:pt x="2091853" y="5314931"/>
                  <a:pt x="2104231" y="5253038"/>
                </a:cubicBezTo>
                <a:cubicBezTo>
                  <a:pt x="2105025" y="5235575"/>
                  <a:pt x="2107372" y="5218114"/>
                  <a:pt x="2106613" y="5200650"/>
                </a:cubicBezTo>
                <a:cubicBezTo>
                  <a:pt x="2104230" y="5145833"/>
                  <a:pt x="2100435" y="5155123"/>
                  <a:pt x="2092325" y="5112544"/>
                </a:cubicBezTo>
                <a:cubicBezTo>
                  <a:pt x="2091128" y="5106258"/>
                  <a:pt x="2091362" y="5099734"/>
                  <a:pt x="2089944" y="5093494"/>
                </a:cubicBezTo>
                <a:cubicBezTo>
                  <a:pt x="2085557" y="5074191"/>
                  <a:pt x="2077214" y="5050541"/>
                  <a:pt x="2070894" y="5031581"/>
                </a:cubicBezTo>
                <a:cubicBezTo>
                  <a:pt x="2070100" y="5019675"/>
                  <a:pt x="2069547" y="5007751"/>
                  <a:pt x="2068513" y="4995863"/>
                </a:cubicBezTo>
                <a:cubicBezTo>
                  <a:pt x="2067959" y="4989488"/>
                  <a:pt x="2066801" y="4983177"/>
                  <a:pt x="2066131" y="4976813"/>
                </a:cubicBezTo>
                <a:cubicBezTo>
                  <a:pt x="2065213" y="4968094"/>
                  <a:pt x="2064544" y="4959350"/>
                  <a:pt x="2063750" y="4950619"/>
                </a:cubicBezTo>
                <a:cubicBezTo>
                  <a:pt x="2065338" y="4925219"/>
                  <a:pt x="2065763" y="4899720"/>
                  <a:pt x="2068513" y="4874419"/>
                </a:cubicBezTo>
                <a:cubicBezTo>
                  <a:pt x="2070858" y="4852844"/>
                  <a:pt x="2076286" y="4839190"/>
                  <a:pt x="2082800" y="4819650"/>
                </a:cubicBezTo>
                <a:cubicBezTo>
                  <a:pt x="2082006" y="4784725"/>
                  <a:pt x="2082255" y="4749761"/>
                  <a:pt x="2080419" y="4714875"/>
                </a:cubicBezTo>
                <a:cubicBezTo>
                  <a:pt x="2079711" y="4701431"/>
                  <a:pt x="2070839" y="4659832"/>
                  <a:pt x="2068513" y="4648200"/>
                </a:cubicBezTo>
                <a:cubicBezTo>
                  <a:pt x="2067719" y="4639469"/>
                  <a:pt x="2067516" y="4630663"/>
                  <a:pt x="2066131" y="4622006"/>
                </a:cubicBezTo>
                <a:cubicBezTo>
                  <a:pt x="2064336" y="4610784"/>
                  <a:pt x="2061114" y="4599833"/>
                  <a:pt x="2058988" y="4588669"/>
                </a:cubicBezTo>
                <a:cubicBezTo>
                  <a:pt x="2057938" y="4583155"/>
                  <a:pt x="2057400" y="4577556"/>
                  <a:pt x="2056606" y="4572000"/>
                </a:cubicBezTo>
                <a:cubicBezTo>
                  <a:pt x="2058194" y="4540250"/>
                  <a:pt x="2059344" y="4508475"/>
                  <a:pt x="2061369" y="4476750"/>
                </a:cubicBezTo>
                <a:cubicBezTo>
                  <a:pt x="2061727" y="4471149"/>
                  <a:pt x="2063094" y="4465655"/>
                  <a:pt x="2063750" y="4460081"/>
                </a:cubicBezTo>
                <a:cubicBezTo>
                  <a:pt x="2067618" y="4427196"/>
                  <a:pt x="2064031" y="4444387"/>
                  <a:pt x="2070894" y="4410075"/>
                </a:cubicBezTo>
                <a:cubicBezTo>
                  <a:pt x="2071536" y="4406866"/>
                  <a:pt x="2072790" y="4403786"/>
                  <a:pt x="2073275" y="4400550"/>
                </a:cubicBezTo>
                <a:cubicBezTo>
                  <a:pt x="2078303" y="4367028"/>
                  <a:pt x="2078098" y="4361609"/>
                  <a:pt x="2080419" y="4329113"/>
                </a:cubicBezTo>
                <a:cubicBezTo>
                  <a:pt x="2079625" y="4307682"/>
                  <a:pt x="2080226" y="4286153"/>
                  <a:pt x="2078038" y="4264819"/>
                </a:cubicBezTo>
                <a:cubicBezTo>
                  <a:pt x="2077036" y="4255052"/>
                  <a:pt x="2073393" y="4245739"/>
                  <a:pt x="2070894" y="4236244"/>
                </a:cubicBezTo>
                <a:cubicBezTo>
                  <a:pt x="2069423" y="4230656"/>
                  <a:pt x="2067958" y="4225057"/>
                  <a:pt x="2066131" y="4219575"/>
                </a:cubicBezTo>
                <a:cubicBezTo>
                  <a:pt x="2062760" y="4209462"/>
                  <a:pt x="2059084" y="4203100"/>
                  <a:pt x="2054225" y="4193381"/>
                </a:cubicBezTo>
                <a:cubicBezTo>
                  <a:pt x="2048518" y="4170551"/>
                  <a:pt x="2056049" y="4198855"/>
                  <a:pt x="2047081" y="4171950"/>
                </a:cubicBezTo>
                <a:cubicBezTo>
                  <a:pt x="2041387" y="4154867"/>
                  <a:pt x="2044415" y="4156113"/>
                  <a:pt x="2035175" y="4140994"/>
                </a:cubicBezTo>
                <a:cubicBezTo>
                  <a:pt x="2029206" y="4131226"/>
                  <a:pt x="2024220" y="4120514"/>
                  <a:pt x="2016125" y="4112419"/>
                </a:cubicBezTo>
                <a:cubicBezTo>
                  <a:pt x="2013744" y="4110038"/>
                  <a:pt x="2011049" y="4107933"/>
                  <a:pt x="2008981" y="4105275"/>
                </a:cubicBezTo>
                <a:cubicBezTo>
                  <a:pt x="1987953" y="4078240"/>
                  <a:pt x="2010573" y="4102105"/>
                  <a:pt x="1989931" y="4081463"/>
                </a:cubicBezTo>
                <a:cubicBezTo>
                  <a:pt x="1982166" y="4065931"/>
                  <a:pt x="1989382" y="4076815"/>
                  <a:pt x="1975644" y="4064794"/>
                </a:cubicBezTo>
                <a:cubicBezTo>
                  <a:pt x="1972265" y="4061837"/>
                  <a:pt x="1969475" y="4058252"/>
                  <a:pt x="1966119" y="4055269"/>
                </a:cubicBezTo>
                <a:cubicBezTo>
                  <a:pt x="1962320" y="4051892"/>
                  <a:pt x="1958038" y="4049091"/>
                  <a:pt x="1954213" y="4045744"/>
                </a:cubicBezTo>
                <a:cubicBezTo>
                  <a:pt x="1951679" y="4043526"/>
                  <a:pt x="1949925" y="4040385"/>
                  <a:pt x="1947069" y="4038600"/>
                </a:cubicBezTo>
                <a:cubicBezTo>
                  <a:pt x="1943444" y="4036335"/>
                  <a:pt x="1938986" y="4035750"/>
                  <a:pt x="1935163" y="4033838"/>
                </a:cubicBezTo>
                <a:cubicBezTo>
                  <a:pt x="1932603" y="4032558"/>
                  <a:pt x="1930446" y="4030592"/>
                  <a:pt x="1928019" y="4029075"/>
                </a:cubicBezTo>
                <a:cubicBezTo>
                  <a:pt x="1924094" y="4026622"/>
                  <a:pt x="1920082" y="4024312"/>
                  <a:pt x="1916113" y="4021931"/>
                </a:cubicBezTo>
                <a:close/>
                <a:moveTo>
                  <a:pt x="913130" y="0"/>
                </a:moveTo>
                <a:cubicBezTo>
                  <a:pt x="924960" y="1109"/>
                  <a:pt x="1060007" y="12504"/>
                  <a:pt x="1096010" y="19050"/>
                </a:cubicBezTo>
                <a:cubicBezTo>
                  <a:pt x="1117832" y="23018"/>
                  <a:pt x="1160780" y="34290"/>
                  <a:pt x="1160780" y="34290"/>
                </a:cubicBezTo>
                <a:lnTo>
                  <a:pt x="1271270" y="30480"/>
                </a:lnTo>
                <a:lnTo>
                  <a:pt x="1304370" y="26802"/>
                </a:lnTo>
                <a:lnTo>
                  <a:pt x="1312531" y="32168"/>
                </a:lnTo>
                <a:cubicBezTo>
                  <a:pt x="1317071" y="37961"/>
                  <a:pt x="1320528" y="44822"/>
                  <a:pt x="1325526" y="51395"/>
                </a:cubicBezTo>
                <a:cubicBezTo>
                  <a:pt x="1348531" y="81649"/>
                  <a:pt x="1362301" y="86130"/>
                  <a:pt x="1364512" y="128300"/>
                </a:cubicBezTo>
                <a:cubicBezTo>
                  <a:pt x="1370219" y="237126"/>
                  <a:pt x="1368843" y="346199"/>
                  <a:pt x="1371009" y="455148"/>
                </a:cubicBezTo>
                <a:cubicBezTo>
                  <a:pt x="1375341" y="478647"/>
                  <a:pt x="1380580" y="502001"/>
                  <a:pt x="1384005" y="525645"/>
                </a:cubicBezTo>
                <a:cubicBezTo>
                  <a:pt x="1387083" y="546898"/>
                  <a:pt x="1386720" y="568590"/>
                  <a:pt x="1390503" y="589733"/>
                </a:cubicBezTo>
                <a:cubicBezTo>
                  <a:pt x="1393243" y="605048"/>
                  <a:pt x="1400194" y="619386"/>
                  <a:pt x="1403498" y="634594"/>
                </a:cubicBezTo>
                <a:cubicBezTo>
                  <a:pt x="1406707" y="649364"/>
                  <a:pt x="1407829" y="664501"/>
                  <a:pt x="1409996" y="679455"/>
                </a:cubicBezTo>
                <a:lnTo>
                  <a:pt x="1415488" y="695706"/>
                </a:lnTo>
                <a:lnTo>
                  <a:pt x="1406994" y="730261"/>
                </a:lnTo>
                <a:cubicBezTo>
                  <a:pt x="1404597" y="741323"/>
                  <a:pt x="1402679" y="752805"/>
                  <a:pt x="1400810" y="769620"/>
                </a:cubicBezTo>
                <a:cubicBezTo>
                  <a:pt x="1399540" y="781050"/>
                  <a:pt x="1398520" y="792511"/>
                  <a:pt x="1397000" y="803910"/>
                </a:cubicBezTo>
                <a:cubicBezTo>
                  <a:pt x="1391252" y="847021"/>
                  <a:pt x="1394114" y="805832"/>
                  <a:pt x="1389380" y="861060"/>
                </a:cubicBezTo>
                <a:cubicBezTo>
                  <a:pt x="1376627" y="1009846"/>
                  <a:pt x="1386893" y="913919"/>
                  <a:pt x="1377950" y="994410"/>
                </a:cubicBezTo>
                <a:cubicBezTo>
                  <a:pt x="1380490" y="1013460"/>
                  <a:pt x="1380679" y="1032974"/>
                  <a:pt x="1385570" y="1051560"/>
                </a:cubicBezTo>
                <a:cubicBezTo>
                  <a:pt x="1387186" y="1057701"/>
                  <a:pt x="1391716" y="1063278"/>
                  <a:pt x="1397000" y="1066800"/>
                </a:cubicBezTo>
                <a:cubicBezTo>
                  <a:pt x="1400342" y="1069028"/>
                  <a:pt x="1406057" y="1068925"/>
                  <a:pt x="1410936" y="1069269"/>
                </a:cubicBezTo>
                <a:lnTo>
                  <a:pt x="1413444" y="1070716"/>
                </a:lnTo>
                <a:lnTo>
                  <a:pt x="1403498" y="1134479"/>
                </a:lnTo>
                <a:cubicBezTo>
                  <a:pt x="1420825" y="1130207"/>
                  <a:pt x="1438535" y="1127232"/>
                  <a:pt x="1455479" y="1121661"/>
                </a:cubicBezTo>
                <a:lnTo>
                  <a:pt x="1476216" y="1111435"/>
                </a:lnTo>
                <a:lnTo>
                  <a:pt x="1481082" y="1111947"/>
                </a:lnTo>
                <a:cubicBezTo>
                  <a:pt x="1540579" y="1118518"/>
                  <a:pt x="1523261" y="1118115"/>
                  <a:pt x="1614170" y="1108710"/>
                </a:cubicBezTo>
                <a:cubicBezTo>
                  <a:pt x="1641510" y="1105882"/>
                  <a:pt x="1641249" y="1102723"/>
                  <a:pt x="1671320" y="1093470"/>
                </a:cubicBezTo>
                <a:cubicBezTo>
                  <a:pt x="1676325" y="1091930"/>
                  <a:pt x="1681525" y="1091099"/>
                  <a:pt x="1686560" y="1089660"/>
                </a:cubicBezTo>
                <a:cubicBezTo>
                  <a:pt x="1702619" y="1085072"/>
                  <a:pt x="1707930" y="1080218"/>
                  <a:pt x="1728470" y="1078230"/>
                </a:cubicBezTo>
                <a:cubicBezTo>
                  <a:pt x="1757572" y="1075414"/>
                  <a:pt x="1786905" y="1075998"/>
                  <a:pt x="1816100" y="1074420"/>
                </a:cubicBezTo>
                <a:cubicBezTo>
                  <a:pt x="1872867" y="1071351"/>
                  <a:pt x="1860002" y="1070854"/>
                  <a:pt x="1911350" y="1066800"/>
                </a:cubicBezTo>
                <a:lnTo>
                  <a:pt x="2014220" y="1059180"/>
                </a:lnTo>
                <a:cubicBezTo>
                  <a:pt x="2106827" y="1040659"/>
                  <a:pt x="2046201" y="1049906"/>
                  <a:pt x="2223770" y="1055370"/>
                </a:cubicBezTo>
                <a:cubicBezTo>
                  <a:pt x="2316751" y="1058231"/>
                  <a:pt x="2275319" y="1058657"/>
                  <a:pt x="2353310" y="1062990"/>
                </a:cubicBezTo>
                <a:cubicBezTo>
                  <a:pt x="2381236" y="1064541"/>
                  <a:pt x="2409173" y="1065990"/>
                  <a:pt x="2437130" y="1066800"/>
                </a:cubicBezTo>
                <a:lnTo>
                  <a:pt x="2616200" y="1070610"/>
                </a:lnTo>
                <a:cubicBezTo>
                  <a:pt x="2621280" y="1071880"/>
                  <a:pt x="2626293" y="1073455"/>
                  <a:pt x="2631440" y="1074420"/>
                </a:cubicBezTo>
                <a:cubicBezTo>
                  <a:pt x="2705474" y="1088301"/>
                  <a:pt x="2734081" y="1087854"/>
                  <a:pt x="2829560" y="1093470"/>
                </a:cubicBezTo>
                <a:lnTo>
                  <a:pt x="2894330" y="1097280"/>
                </a:lnTo>
                <a:lnTo>
                  <a:pt x="2971873" y="1095665"/>
                </a:lnTo>
                <a:lnTo>
                  <a:pt x="2976360" y="1101922"/>
                </a:lnTo>
                <a:cubicBezTo>
                  <a:pt x="2978561" y="1110568"/>
                  <a:pt x="2979537" y="1120453"/>
                  <a:pt x="2982433" y="1128070"/>
                </a:cubicBezTo>
                <a:cubicBezTo>
                  <a:pt x="3002045" y="1179653"/>
                  <a:pt x="3004711" y="1189308"/>
                  <a:pt x="3003620" y="1188526"/>
                </a:cubicBezTo>
                <a:lnTo>
                  <a:pt x="3002029" y="1185872"/>
                </a:lnTo>
                <a:lnTo>
                  <a:pt x="3000337" y="1182377"/>
                </a:lnTo>
                <a:cubicBezTo>
                  <a:pt x="3000416" y="1182611"/>
                  <a:pt x="3001055" y="1184018"/>
                  <a:pt x="3001765" y="1185432"/>
                </a:cubicBezTo>
                <a:lnTo>
                  <a:pt x="3002029" y="1185872"/>
                </a:lnTo>
                <a:lnTo>
                  <a:pt x="3002265" y="1186360"/>
                </a:lnTo>
                <a:cubicBezTo>
                  <a:pt x="3005321" y="1192916"/>
                  <a:pt x="3012569" y="1208828"/>
                  <a:pt x="3027916" y="1243428"/>
                </a:cubicBezTo>
                <a:cubicBezTo>
                  <a:pt x="3057372" y="1309833"/>
                  <a:pt x="3065087" y="1331878"/>
                  <a:pt x="3099391" y="1416465"/>
                </a:cubicBezTo>
                <a:cubicBezTo>
                  <a:pt x="3111643" y="1446676"/>
                  <a:pt x="3128772" y="1475060"/>
                  <a:pt x="3138377" y="1506188"/>
                </a:cubicBezTo>
                <a:cubicBezTo>
                  <a:pt x="3144088" y="1524695"/>
                  <a:pt x="3141205" y="1544864"/>
                  <a:pt x="3144875" y="1563867"/>
                </a:cubicBezTo>
                <a:cubicBezTo>
                  <a:pt x="3178254" y="1736714"/>
                  <a:pt x="3159024" y="1524822"/>
                  <a:pt x="3170865" y="1781766"/>
                </a:cubicBezTo>
                <a:cubicBezTo>
                  <a:pt x="3166534" y="1882170"/>
                  <a:pt x="3159627" y="1982498"/>
                  <a:pt x="3157870" y="2082978"/>
                </a:cubicBezTo>
                <a:cubicBezTo>
                  <a:pt x="3157503" y="2103985"/>
                  <a:pt x="3167565" y="2178705"/>
                  <a:pt x="3170865" y="2204745"/>
                </a:cubicBezTo>
                <a:cubicBezTo>
                  <a:pt x="3170865" y="2204745"/>
                  <a:pt x="3184238" y="2251644"/>
                  <a:pt x="3190358" y="2275242"/>
                </a:cubicBezTo>
                <a:cubicBezTo>
                  <a:pt x="3208064" y="2343508"/>
                  <a:pt x="3222336" y="2412677"/>
                  <a:pt x="3242340" y="2480323"/>
                </a:cubicBezTo>
                <a:cubicBezTo>
                  <a:pt x="3252702" y="2515367"/>
                  <a:pt x="3276480" y="2546673"/>
                  <a:pt x="3281326" y="2582863"/>
                </a:cubicBezTo>
                <a:cubicBezTo>
                  <a:pt x="3303125" y="2745659"/>
                  <a:pt x="3292524" y="2785212"/>
                  <a:pt x="3274828" y="2916120"/>
                </a:cubicBezTo>
                <a:cubicBezTo>
                  <a:pt x="3188747" y="3051964"/>
                  <a:pt x="3225411" y="2981389"/>
                  <a:pt x="3164368" y="3127609"/>
                </a:cubicBezTo>
                <a:cubicBezTo>
                  <a:pt x="3151372" y="3140427"/>
                  <a:pt x="3133600" y="3149849"/>
                  <a:pt x="3125382" y="3166062"/>
                </a:cubicBezTo>
                <a:cubicBezTo>
                  <a:pt x="3115504" y="3185548"/>
                  <a:pt x="3118733" y="3209283"/>
                  <a:pt x="3112386" y="3230150"/>
                </a:cubicBezTo>
                <a:cubicBezTo>
                  <a:pt x="3105683" y="3252188"/>
                  <a:pt x="3093188" y="3272227"/>
                  <a:pt x="3086395" y="3294238"/>
                </a:cubicBezTo>
                <a:cubicBezTo>
                  <a:pt x="3077982" y="3321504"/>
                  <a:pt x="3073171" y="3349729"/>
                  <a:pt x="3066902" y="3377552"/>
                </a:cubicBezTo>
                <a:cubicBezTo>
                  <a:pt x="3064507" y="3388185"/>
                  <a:pt x="3063439" y="3399121"/>
                  <a:pt x="3060405" y="3409596"/>
                </a:cubicBezTo>
                <a:cubicBezTo>
                  <a:pt x="3049289" y="3447967"/>
                  <a:pt x="3028204" y="3504605"/>
                  <a:pt x="3008423" y="3537771"/>
                </a:cubicBezTo>
                <a:cubicBezTo>
                  <a:pt x="2999846" y="3552152"/>
                  <a:pt x="2987897" y="3564426"/>
                  <a:pt x="2975935" y="3576224"/>
                </a:cubicBezTo>
                <a:cubicBezTo>
                  <a:pt x="2893513" y="3657518"/>
                  <a:pt x="2964872" y="3582574"/>
                  <a:pt x="2897963" y="3633903"/>
                </a:cubicBezTo>
                <a:cubicBezTo>
                  <a:pt x="2838851" y="3679250"/>
                  <a:pt x="2903700" y="3643890"/>
                  <a:pt x="2845982" y="3672356"/>
                </a:cubicBezTo>
                <a:cubicBezTo>
                  <a:pt x="2835152" y="3674492"/>
                  <a:pt x="2823254" y="3673668"/>
                  <a:pt x="2813493" y="3678764"/>
                </a:cubicBezTo>
                <a:cubicBezTo>
                  <a:pt x="2728709" y="3723035"/>
                  <a:pt x="2724056" y="3744942"/>
                  <a:pt x="2651051" y="3813349"/>
                </a:cubicBezTo>
                <a:cubicBezTo>
                  <a:pt x="2499212" y="3955623"/>
                  <a:pt x="2704316" y="3761043"/>
                  <a:pt x="2560084" y="3877436"/>
                </a:cubicBezTo>
                <a:cubicBezTo>
                  <a:pt x="2549350" y="3886098"/>
                  <a:pt x="2543900" y="3899808"/>
                  <a:pt x="2534093" y="3909480"/>
                </a:cubicBezTo>
                <a:cubicBezTo>
                  <a:pt x="2515651" y="3927670"/>
                  <a:pt x="2494680" y="3943199"/>
                  <a:pt x="2475614" y="3960751"/>
                </a:cubicBezTo>
                <a:cubicBezTo>
                  <a:pt x="2414734" y="4016795"/>
                  <a:pt x="2456043" y="3978787"/>
                  <a:pt x="2417135" y="4024838"/>
                </a:cubicBezTo>
                <a:cubicBezTo>
                  <a:pt x="2402396" y="4042283"/>
                  <a:pt x="2388390" y="4060517"/>
                  <a:pt x="2371651" y="4076109"/>
                </a:cubicBezTo>
                <a:cubicBezTo>
                  <a:pt x="2290026" y="4152144"/>
                  <a:pt x="2308583" y="4100625"/>
                  <a:pt x="2293679" y="4159423"/>
                </a:cubicBezTo>
                <a:cubicBezTo>
                  <a:pt x="2285015" y="4174377"/>
                  <a:pt x="2272362" y="4187689"/>
                  <a:pt x="2267688" y="4204284"/>
                </a:cubicBezTo>
                <a:cubicBezTo>
                  <a:pt x="2261286" y="4227019"/>
                  <a:pt x="2262683" y="4251231"/>
                  <a:pt x="2261191" y="4274781"/>
                </a:cubicBezTo>
                <a:cubicBezTo>
                  <a:pt x="2258350" y="4319606"/>
                  <a:pt x="2257025" y="4364512"/>
                  <a:pt x="2254693" y="4409365"/>
                </a:cubicBezTo>
                <a:cubicBezTo>
                  <a:pt x="2248361" y="4531140"/>
                  <a:pt x="2242460" y="4652940"/>
                  <a:pt x="2235200" y="4774666"/>
                </a:cubicBezTo>
                <a:cubicBezTo>
                  <a:pt x="2227351" y="4906273"/>
                  <a:pt x="2222512" y="4804037"/>
                  <a:pt x="2215707" y="5005382"/>
                </a:cubicBezTo>
                <a:cubicBezTo>
                  <a:pt x="2215523" y="5010826"/>
                  <a:pt x="2216757" y="5016141"/>
                  <a:pt x="2218232" y="5021443"/>
                </a:cubicBezTo>
                <a:lnTo>
                  <a:pt x="2221450" y="5034387"/>
                </a:lnTo>
                <a:lnTo>
                  <a:pt x="2228056" y="5098256"/>
                </a:lnTo>
                <a:cubicBezTo>
                  <a:pt x="2228928" y="5106980"/>
                  <a:pt x="2229470" y="5115736"/>
                  <a:pt x="2230438" y="5124450"/>
                </a:cubicBezTo>
                <a:cubicBezTo>
                  <a:pt x="2231058" y="5130028"/>
                  <a:pt x="2232231" y="5135537"/>
                  <a:pt x="2232819" y="5141119"/>
                </a:cubicBezTo>
                <a:cubicBezTo>
                  <a:pt x="2233819" y="5150625"/>
                  <a:pt x="2234200" y="5160188"/>
                  <a:pt x="2235200" y="5169694"/>
                </a:cubicBezTo>
                <a:cubicBezTo>
                  <a:pt x="2236659" y="5183555"/>
                  <a:pt x="2240594" y="5202104"/>
                  <a:pt x="2242344" y="5214938"/>
                </a:cubicBezTo>
                <a:cubicBezTo>
                  <a:pt x="2243422" y="5222842"/>
                  <a:pt x="2243481" y="5230871"/>
                  <a:pt x="2244725" y="5238750"/>
                </a:cubicBezTo>
                <a:cubicBezTo>
                  <a:pt x="2255392" y="5306304"/>
                  <a:pt x="2244413" y="5214496"/>
                  <a:pt x="2251869" y="5281613"/>
                </a:cubicBezTo>
                <a:lnTo>
                  <a:pt x="2256631" y="5300663"/>
                </a:lnTo>
                <a:cubicBezTo>
                  <a:pt x="2260680" y="5316861"/>
                  <a:pt x="2263386" y="5334049"/>
                  <a:pt x="2266156" y="5350669"/>
                </a:cubicBezTo>
                <a:lnTo>
                  <a:pt x="2273300" y="5369719"/>
                </a:lnTo>
                <a:cubicBezTo>
                  <a:pt x="2275598" y="5375848"/>
                  <a:pt x="2275993" y="5382559"/>
                  <a:pt x="2278063" y="5388769"/>
                </a:cubicBezTo>
                <a:cubicBezTo>
                  <a:pt x="2279186" y="5392137"/>
                  <a:pt x="2281356" y="5395062"/>
                  <a:pt x="2282825" y="5398294"/>
                </a:cubicBezTo>
                <a:cubicBezTo>
                  <a:pt x="2285326" y="5403797"/>
                  <a:pt x="2287799" y="5409321"/>
                  <a:pt x="2289969" y="5414963"/>
                </a:cubicBezTo>
                <a:cubicBezTo>
                  <a:pt x="2291771" y="5419648"/>
                  <a:pt x="2293144" y="5424488"/>
                  <a:pt x="2294731" y="5429250"/>
                </a:cubicBezTo>
                <a:cubicBezTo>
                  <a:pt x="2298786" y="5441416"/>
                  <a:pt x="2304637" y="5452917"/>
                  <a:pt x="2309019" y="5464969"/>
                </a:cubicBezTo>
                <a:cubicBezTo>
                  <a:pt x="2310994" y="5470400"/>
                  <a:pt x="2312194" y="5476082"/>
                  <a:pt x="2313781" y="5481638"/>
                </a:cubicBezTo>
                <a:cubicBezTo>
                  <a:pt x="2317102" y="5493263"/>
                  <a:pt x="2323466" y="5503796"/>
                  <a:pt x="2328069" y="5514975"/>
                </a:cubicBezTo>
                <a:cubicBezTo>
                  <a:pt x="2329025" y="5517296"/>
                  <a:pt x="2329656" y="5519738"/>
                  <a:pt x="2330450" y="5522119"/>
                </a:cubicBezTo>
                <a:cubicBezTo>
                  <a:pt x="2333625" y="5526088"/>
                  <a:pt x="2336925" y="5529959"/>
                  <a:pt x="2339975" y="5534025"/>
                </a:cubicBezTo>
                <a:cubicBezTo>
                  <a:pt x="2341692" y="5536315"/>
                  <a:pt x="2342875" y="5538996"/>
                  <a:pt x="2344738" y="5541169"/>
                </a:cubicBezTo>
                <a:cubicBezTo>
                  <a:pt x="2353166" y="5551001"/>
                  <a:pt x="2358381" y="5553447"/>
                  <a:pt x="2368550" y="5562600"/>
                </a:cubicBezTo>
                <a:cubicBezTo>
                  <a:pt x="2371887" y="5565604"/>
                  <a:pt x="2374900" y="5568950"/>
                  <a:pt x="2378075" y="5572125"/>
                </a:cubicBezTo>
                <a:cubicBezTo>
                  <a:pt x="2380456" y="5572919"/>
                  <a:pt x="2382925" y="5573487"/>
                  <a:pt x="2385219" y="5574506"/>
                </a:cubicBezTo>
                <a:cubicBezTo>
                  <a:pt x="2390085" y="5576669"/>
                  <a:pt x="2394510" y="5579809"/>
                  <a:pt x="2399506" y="5581650"/>
                </a:cubicBezTo>
                <a:cubicBezTo>
                  <a:pt x="2443571" y="5597885"/>
                  <a:pt x="2417515" y="5581926"/>
                  <a:pt x="2447131" y="5603081"/>
                </a:cubicBezTo>
                <a:lnTo>
                  <a:pt x="2451084" y="5604386"/>
                </a:lnTo>
                <a:lnTo>
                  <a:pt x="2456121" y="5607807"/>
                </a:lnTo>
                <a:lnTo>
                  <a:pt x="2458485" y="5609040"/>
                </a:lnTo>
                <a:lnTo>
                  <a:pt x="2468563" y="5614988"/>
                </a:lnTo>
                <a:lnTo>
                  <a:pt x="2472943" y="5616581"/>
                </a:lnTo>
                <a:lnTo>
                  <a:pt x="2476631" y="5618504"/>
                </a:lnTo>
                <a:cubicBezTo>
                  <a:pt x="2481639" y="5620906"/>
                  <a:pt x="2484951" y="5622233"/>
                  <a:pt x="2486969" y="5622760"/>
                </a:cubicBezTo>
                <a:lnTo>
                  <a:pt x="2488835" y="5622360"/>
                </a:lnTo>
                <a:lnTo>
                  <a:pt x="2494756" y="5624513"/>
                </a:lnTo>
                <a:lnTo>
                  <a:pt x="2498948" y="5626609"/>
                </a:lnTo>
                <a:lnTo>
                  <a:pt x="2507339" y="5632873"/>
                </a:lnTo>
                <a:lnTo>
                  <a:pt x="2519600" y="5633600"/>
                </a:lnTo>
                <a:cubicBezTo>
                  <a:pt x="2524249" y="5633847"/>
                  <a:pt x="2527472" y="5633999"/>
                  <a:pt x="2528094" y="5634038"/>
                </a:cubicBezTo>
                <a:lnTo>
                  <a:pt x="2529062" y="5634591"/>
                </a:lnTo>
                <a:lnTo>
                  <a:pt x="2531156" y="5634706"/>
                </a:lnTo>
                <a:lnTo>
                  <a:pt x="2544047" y="5637515"/>
                </a:lnTo>
                <a:cubicBezTo>
                  <a:pt x="2556284" y="5640529"/>
                  <a:pt x="2559939" y="5642649"/>
                  <a:pt x="2578100" y="5648325"/>
                </a:cubicBezTo>
                <a:cubicBezTo>
                  <a:pt x="2583616" y="5650049"/>
                  <a:pt x="2589404" y="5650942"/>
                  <a:pt x="2594769" y="5653088"/>
                </a:cubicBezTo>
                <a:lnTo>
                  <a:pt x="2604291" y="5657849"/>
                </a:lnTo>
                <a:lnTo>
                  <a:pt x="2625725" y="5664994"/>
                </a:lnTo>
                <a:lnTo>
                  <a:pt x="2625725" y="5664994"/>
                </a:lnTo>
                <a:lnTo>
                  <a:pt x="2637631" y="5667375"/>
                </a:lnTo>
                <a:cubicBezTo>
                  <a:pt x="2640077" y="5667939"/>
                  <a:pt x="2642321" y="5669230"/>
                  <a:pt x="2644775" y="5669756"/>
                </a:cubicBezTo>
                <a:cubicBezTo>
                  <a:pt x="2670177" y="5675199"/>
                  <a:pt x="2698185" y="5678230"/>
                  <a:pt x="2723356" y="5681663"/>
                </a:cubicBezTo>
                <a:cubicBezTo>
                  <a:pt x="2729706" y="5680869"/>
                  <a:pt x="2736094" y="5680333"/>
                  <a:pt x="2742406" y="5679281"/>
                </a:cubicBezTo>
                <a:lnTo>
                  <a:pt x="2751768" y="5676941"/>
                </a:lnTo>
                <a:lnTo>
                  <a:pt x="2766734" y="5684687"/>
                </a:lnTo>
                <a:cubicBezTo>
                  <a:pt x="2788421" y="5695268"/>
                  <a:pt x="2788166" y="5692624"/>
                  <a:pt x="2798208" y="5697472"/>
                </a:cubicBezTo>
                <a:lnTo>
                  <a:pt x="2803347" y="5700239"/>
                </a:lnTo>
                <a:lnTo>
                  <a:pt x="2818606" y="5698331"/>
                </a:lnTo>
                <a:cubicBezTo>
                  <a:pt x="2852798" y="5693071"/>
                  <a:pt x="2839434" y="5696101"/>
                  <a:pt x="2859088" y="5691188"/>
                </a:cubicBezTo>
                <a:cubicBezTo>
                  <a:pt x="2871788" y="5691982"/>
                  <a:pt x="2884526" y="5692303"/>
                  <a:pt x="2897188" y="5693569"/>
                </a:cubicBezTo>
                <a:cubicBezTo>
                  <a:pt x="2900444" y="5693895"/>
                  <a:pt x="2903990" y="5694135"/>
                  <a:pt x="2906713" y="5695950"/>
                </a:cubicBezTo>
                <a:cubicBezTo>
                  <a:pt x="2928253" y="5710311"/>
                  <a:pt x="2895265" y="5697692"/>
                  <a:pt x="2918619" y="5705475"/>
                </a:cubicBezTo>
                <a:lnTo>
                  <a:pt x="2939618" y="5702159"/>
                </a:lnTo>
                <a:lnTo>
                  <a:pt x="2932906" y="5710238"/>
                </a:lnTo>
                <a:cubicBezTo>
                  <a:pt x="2923338" y="5715777"/>
                  <a:pt x="2912269" y="5718175"/>
                  <a:pt x="2901950" y="5722144"/>
                </a:cubicBezTo>
                <a:cubicBezTo>
                  <a:pt x="2894013" y="5722938"/>
                  <a:pt x="2886027" y="5723342"/>
                  <a:pt x="2878138" y="5724525"/>
                </a:cubicBezTo>
                <a:cubicBezTo>
                  <a:pt x="2870133" y="5725726"/>
                  <a:pt x="2862297" y="5727881"/>
                  <a:pt x="2854325" y="5729288"/>
                </a:cubicBezTo>
                <a:lnTo>
                  <a:pt x="2851636" y="5729672"/>
                </a:lnTo>
                <a:lnTo>
                  <a:pt x="2851780" y="5729763"/>
                </a:lnTo>
                <a:lnTo>
                  <a:pt x="2889794" y="5754138"/>
                </a:lnTo>
                <a:lnTo>
                  <a:pt x="2893099" y="5752070"/>
                </a:lnTo>
                <a:cubicBezTo>
                  <a:pt x="2900694" y="5745886"/>
                  <a:pt x="2908064" y="5739252"/>
                  <a:pt x="2916238" y="5734050"/>
                </a:cubicBezTo>
                <a:cubicBezTo>
                  <a:pt x="2926125" y="5727758"/>
                  <a:pt x="2937443" y="5723882"/>
                  <a:pt x="2947194" y="5717381"/>
                </a:cubicBezTo>
                <a:cubicBezTo>
                  <a:pt x="2951864" y="5714268"/>
                  <a:pt x="2955404" y="5709699"/>
                  <a:pt x="2959100" y="5705475"/>
                </a:cubicBezTo>
                <a:cubicBezTo>
                  <a:pt x="2960043" y="5704398"/>
                  <a:pt x="2961949" y="5702612"/>
                  <a:pt x="2963262" y="5701095"/>
                </a:cubicBezTo>
                <a:lnTo>
                  <a:pt x="2963589" y="5699593"/>
                </a:lnTo>
                <a:lnTo>
                  <a:pt x="2990056" y="5705475"/>
                </a:lnTo>
                <a:cubicBezTo>
                  <a:pt x="2995560" y="5706576"/>
                  <a:pt x="3001203" y="5706852"/>
                  <a:pt x="3006725" y="5707856"/>
                </a:cubicBezTo>
                <a:cubicBezTo>
                  <a:pt x="3018671" y="5710028"/>
                  <a:pt x="3042444" y="5715000"/>
                  <a:pt x="3042444" y="5715000"/>
                </a:cubicBezTo>
                <a:cubicBezTo>
                  <a:pt x="3049588" y="5718175"/>
                  <a:pt x="3056413" y="5722193"/>
                  <a:pt x="3063875" y="5724525"/>
                </a:cubicBezTo>
                <a:cubicBezTo>
                  <a:pt x="3069232" y="5726199"/>
                  <a:pt x="3074997" y="5726052"/>
                  <a:pt x="3080544" y="5726906"/>
                </a:cubicBezTo>
                <a:cubicBezTo>
                  <a:pt x="3085316" y="5727640"/>
                  <a:pt x="3090069" y="5728494"/>
                  <a:pt x="3094831" y="5729288"/>
                </a:cubicBezTo>
                <a:cubicBezTo>
                  <a:pt x="3099594" y="5731669"/>
                  <a:pt x="3104431" y="5733907"/>
                  <a:pt x="3109119" y="5736431"/>
                </a:cubicBezTo>
                <a:cubicBezTo>
                  <a:pt x="3124252" y="5744579"/>
                  <a:pt x="3130108" y="5749777"/>
                  <a:pt x="3147219" y="5755481"/>
                </a:cubicBezTo>
                <a:cubicBezTo>
                  <a:pt x="3159271" y="5759498"/>
                  <a:pt x="3189337" y="5763426"/>
                  <a:pt x="3199606" y="5765006"/>
                </a:cubicBezTo>
                <a:cubicBezTo>
                  <a:pt x="3205512" y="5800436"/>
                  <a:pt x="3208619" y="5791601"/>
                  <a:pt x="3192463" y="5829300"/>
                </a:cubicBezTo>
                <a:cubicBezTo>
                  <a:pt x="3190208" y="5834561"/>
                  <a:pt x="3186986" y="5839541"/>
                  <a:pt x="3182938" y="5843588"/>
                </a:cubicBezTo>
                <a:cubicBezTo>
                  <a:pt x="3178938" y="5847587"/>
                  <a:pt x="3160821" y="5855428"/>
                  <a:pt x="3156744" y="5857875"/>
                </a:cubicBezTo>
                <a:cubicBezTo>
                  <a:pt x="3135226" y="5870786"/>
                  <a:pt x="3153035" y="5873091"/>
                  <a:pt x="3109119" y="5884069"/>
                </a:cubicBezTo>
                <a:cubicBezTo>
                  <a:pt x="3094733" y="5887665"/>
                  <a:pt x="3080642" y="5892378"/>
                  <a:pt x="3066256" y="5895975"/>
                </a:cubicBezTo>
                <a:cubicBezTo>
                  <a:pt x="3058403" y="5897938"/>
                  <a:pt x="3050337" y="5898944"/>
                  <a:pt x="3042444" y="5900738"/>
                </a:cubicBezTo>
                <a:cubicBezTo>
                  <a:pt x="3038799" y="5901567"/>
                  <a:pt x="3030883" y="5903767"/>
                  <a:pt x="3022479" y="5905851"/>
                </a:cubicBezTo>
                <a:lnTo>
                  <a:pt x="3021535" y="5906033"/>
                </a:lnTo>
                <a:lnTo>
                  <a:pt x="3003550" y="5915025"/>
                </a:lnTo>
                <a:cubicBezTo>
                  <a:pt x="2994394" y="5918398"/>
                  <a:pt x="2984500" y="5919258"/>
                  <a:pt x="2974975" y="5921375"/>
                </a:cubicBezTo>
                <a:lnTo>
                  <a:pt x="2960115" y="5930291"/>
                </a:lnTo>
                <a:lnTo>
                  <a:pt x="2937669" y="5931694"/>
                </a:lnTo>
                <a:cubicBezTo>
                  <a:pt x="2907334" y="5933861"/>
                  <a:pt x="2919137" y="5933868"/>
                  <a:pt x="2887663" y="5938838"/>
                </a:cubicBezTo>
                <a:cubicBezTo>
                  <a:pt x="2881342" y="5939836"/>
                  <a:pt x="2874932" y="5940208"/>
                  <a:pt x="2868613" y="5941219"/>
                </a:cubicBezTo>
                <a:lnTo>
                  <a:pt x="2828131" y="5948363"/>
                </a:lnTo>
                <a:cubicBezTo>
                  <a:pt x="2811614" y="5949395"/>
                  <a:pt x="2798676" y="5950085"/>
                  <a:pt x="2785620" y="5951065"/>
                </a:cubicBezTo>
                <a:lnTo>
                  <a:pt x="2760518" y="5953645"/>
                </a:lnTo>
                <a:lnTo>
                  <a:pt x="2752725" y="5953125"/>
                </a:lnTo>
                <a:cubicBezTo>
                  <a:pt x="2726088" y="5950219"/>
                  <a:pt x="2700095" y="5942062"/>
                  <a:pt x="2673350" y="5940425"/>
                </a:cubicBezTo>
                <a:cubicBezTo>
                  <a:pt x="2647975" y="5938871"/>
                  <a:pt x="2622550" y="5942542"/>
                  <a:pt x="2597150" y="5943600"/>
                </a:cubicBezTo>
                <a:cubicBezTo>
                  <a:pt x="2559050" y="5942542"/>
                  <a:pt x="2520965" y="5940425"/>
                  <a:pt x="2482850" y="5940425"/>
                </a:cubicBezTo>
                <a:cubicBezTo>
                  <a:pt x="2443139" y="5940425"/>
                  <a:pt x="2417219" y="5941262"/>
                  <a:pt x="2391962" y="5942871"/>
                </a:cubicBezTo>
                <a:lnTo>
                  <a:pt x="2383018" y="5943555"/>
                </a:lnTo>
                <a:lnTo>
                  <a:pt x="2382838" y="5943600"/>
                </a:lnTo>
                <a:cubicBezTo>
                  <a:pt x="2334807" y="5952972"/>
                  <a:pt x="2304129" y="5957372"/>
                  <a:pt x="2256631" y="5962650"/>
                </a:cubicBezTo>
                <a:cubicBezTo>
                  <a:pt x="2232846" y="5965293"/>
                  <a:pt x="2209067" y="5968128"/>
                  <a:pt x="2185194" y="5969794"/>
                </a:cubicBezTo>
                <a:cubicBezTo>
                  <a:pt x="2128095" y="5973778"/>
                  <a:pt x="2070871" y="5975749"/>
                  <a:pt x="2013744" y="5979319"/>
                </a:cubicBezTo>
                <a:cubicBezTo>
                  <a:pt x="2002631" y="5981700"/>
                  <a:pt x="1991737" y="5985591"/>
                  <a:pt x="1980406" y="5986463"/>
                </a:cubicBezTo>
                <a:lnTo>
                  <a:pt x="1951831" y="5984081"/>
                </a:lnTo>
                <a:lnTo>
                  <a:pt x="1882775" y="5979319"/>
                </a:lnTo>
                <a:cubicBezTo>
                  <a:pt x="1870869" y="5976938"/>
                  <a:pt x="1858909" y="5974809"/>
                  <a:pt x="1847056" y="5972175"/>
                </a:cubicBezTo>
                <a:cubicBezTo>
                  <a:pt x="1837472" y="5970045"/>
                  <a:pt x="1828250" y="5966008"/>
                  <a:pt x="1818481" y="5965031"/>
                </a:cubicBezTo>
                <a:lnTo>
                  <a:pt x="1793072" y="5963694"/>
                </a:lnTo>
                <a:lnTo>
                  <a:pt x="1755775" y="5965825"/>
                </a:lnTo>
                <a:lnTo>
                  <a:pt x="1749112" y="5970268"/>
                </a:lnTo>
                <a:lnTo>
                  <a:pt x="1747358" y="5969952"/>
                </a:lnTo>
                <a:cubicBezTo>
                  <a:pt x="1746632" y="5969649"/>
                  <a:pt x="1746962" y="5969094"/>
                  <a:pt x="1727977" y="5965280"/>
                </a:cubicBezTo>
                <a:lnTo>
                  <a:pt x="1713471" y="5962503"/>
                </a:lnTo>
                <a:lnTo>
                  <a:pt x="1697038" y="5965031"/>
                </a:lnTo>
                <a:cubicBezTo>
                  <a:pt x="1650635" y="5966191"/>
                  <a:pt x="1637258" y="5963252"/>
                  <a:pt x="1597025" y="5957888"/>
                </a:cubicBezTo>
                <a:lnTo>
                  <a:pt x="1571834" y="5949491"/>
                </a:lnTo>
                <a:lnTo>
                  <a:pt x="1504156" y="5948363"/>
                </a:lnTo>
                <a:cubicBezTo>
                  <a:pt x="1478750" y="5947811"/>
                  <a:pt x="1453341" y="5947162"/>
                  <a:pt x="1427956" y="5945981"/>
                </a:cubicBezTo>
                <a:cubicBezTo>
                  <a:pt x="1419198" y="5945574"/>
                  <a:pt x="1410142" y="5946178"/>
                  <a:pt x="1401763" y="5943600"/>
                </a:cubicBezTo>
                <a:cubicBezTo>
                  <a:pt x="1389205" y="5939736"/>
                  <a:pt x="1377950" y="5932487"/>
                  <a:pt x="1366044" y="5926931"/>
                </a:cubicBezTo>
                <a:lnTo>
                  <a:pt x="1351267" y="5922498"/>
                </a:lnTo>
                <a:lnTo>
                  <a:pt x="1349375" y="5922169"/>
                </a:lnTo>
                <a:lnTo>
                  <a:pt x="1347712" y="5921432"/>
                </a:lnTo>
                <a:lnTo>
                  <a:pt x="1320277" y="5913202"/>
                </a:lnTo>
                <a:lnTo>
                  <a:pt x="1316038" y="5912644"/>
                </a:lnTo>
                <a:cubicBezTo>
                  <a:pt x="1264284" y="5893824"/>
                  <a:pt x="1316687" y="5910849"/>
                  <a:pt x="1239838" y="5895975"/>
                </a:cubicBezTo>
                <a:cubicBezTo>
                  <a:pt x="1233017" y="5894655"/>
                  <a:pt x="1210682" y="5887050"/>
                  <a:pt x="1201738" y="5884069"/>
                </a:cubicBezTo>
                <a:lnTo>
                  <a:pt x="1200154" y="5880822"/>
                </a:lnTo>
                <a:lnTo>
                  <a:pt x="1185069" y="5876925"/>
                </a:lnTo>
                <a:cubicBezTo>
                  <a:pt x="1162566" y="5863423"/>
                  <a:pt x="1171066" y="5862921"/>
                  <a:pt x="1156494" y="5848350"/>
                </a:cubicBezTo>
                <a:cubicBezTo>
                  <a:pt x="1154470" y="5846326"/>
                  <a:pt x="1151374" y="5845612"/>
                  <a:pt x="1149350" y="5843588"/>
                </a:cubicBezTo>
                <a:cubicBezTo>
                  <a:pt x="1141977" y="5836215"/>
                  <a:pt x="1141450" y="5824843"/>
                  <a:pt x="1142206" y="5815013"/>
                </a:cubicBezTo>
                <a:cubicBezTo>
                  <a:pt x="1142478" y="5811474"/>
                  <a:pt x="1145381" y="5808663"/>
                  <a:pt x="1146969" y="5805488"/>
                </a:cubicBezTo>
                <a:cubicBezTo>
                  <a:pt x="1150938" y="5802313"/>
                  <a:pt x="1155097" y="5799363"/>
                  <a:pt x="1158875" y="5795963"/>
                </a:cubicBezTo>
                <a:cubicBezTo>
                  <a:pt x="1163047" y="5792208"/>
                  <a:pt x="1166398" y="5787562"/>
                  <a:pt x="1170781" y="5784056"/>
                </a:cubicBezTo>
                <a:cubicBezTo>
                  <a:pt x="1174395" y="5781165"/>
                  <a:pt x="1180392" y="5780932"/>
                  <a:pt x="1182688" y="5776913"/>
                </a:cubicBezTo>
                <a:cubicBezTo>
                  <a:pt x="1184312" y="5774071"/>
                  <a:pt x="1181100" y="5770563"/>
                  <a:pt x="1180306" y="5767388"/>
                </a:cubicBezTo>
                <a:cubicBezTo>
                  <a:pt x="1154060" y="5770012"/>
                  <a:pt x="1155677" y="5769326"/>
                  <a:pt x="1127919" y="5774531"/>
                </a:cubicBezTo>
                <a:cubicBezTo>
                  <a:pt x="1124702" y="5775134"/>
                  <a:pt x="1121666" y="5776862"/>
                  <a:pt x="1118394" y="5776913"/>
                </a:cubicBezTo>
                <a:lnTo>
                  <a:pt x="978279" y="5778043"/>
                </a:lnTo>
                <a:lnTo>
                  <a:pt x="993775" y="5768975"/>
                </a:lnTo>
                <a:lnTo>
                  <a:pt x="1009650" y="5765800"/>
                </a:lnTo>
                <a:cubicBezTo>
                  <a:pt x="955675" y="5764742"/>
                  <a:pt x="901605" y="5765993"/>
                  <a:pt x="847725" y="5762625"/>
                </a:cubicBezTo>
                <a:cubicBezTo>
                  <a:pt x="833633" y="5761744"/>
                  <a:pt x="820378" y="5755421"/>
                  <a:pt x="806450" y="5753100"/>
                </a:cubicBezTo>
                <a:cubicBezTo>
                  <a:pt x="794919" y="5751178"/>
                  <a:pt x="783174" y="5750896"/>
                  <a:pt x="771525" y="5749925"/>
                </a:cubicBezTo>
                <a:cubicBezTo>
                  <a:pt x="714084" y="5745138"/>
                  <a:pt x="748678" y="5749054"/>
                  <a:pt x="704850" y="5743575"/>
                </a:cubicBezTo>
                <a:cubicBezTo>
                  <a:pt x="685060" y="5744282"/>
                  <a:pt x="634445" y="5747148"/>
                  <a:pt x="580748" y="5748801"/>
                </a:cubicBezTo>
                <a:lnTo>
                  <a:pt x="570404" y="5748951"/>
                </a:lnTo>
                <a:lnTo>
                  <a:pt x="557278" y="5745834"/>
                </a:lnTo>
                <a:cubicBezTo>
                  <a:pt x="525558" y="5736867"/>
                  <a:pt x="595302" y="5743616"/>
                  <a:pt x="504031" y="5738813"/>
                </a:cubicBezTo>
                <a:cubicBezTo>
                  <a:pt x="496887" y="5740400"/>
                  <a:pt x="489856" y="5742629"/>
                  <a:pt x="482600" y="5743575"/>
                </a:cubicBezTo>
                <a:cubicBezTo>
                  <a:pt x="478458" y="5744116"/>
                  <a:pt x="471412" y="5744660"/>
                  <a:pt x="463039" y="5745179"/>
                </a:cubicBezTo>
                <a:lnTo>
                  <a:pt x="437144" y="5746543"/>
                </a:lnTo>
                <a:lnTo>
                  <a:pt x="330200" y="5724525"/>
                </a:lnTo>
                <a:lnTo>
                  <a:pt x="318536" y="5718693"/>
                </a:lnTo>
                <a:lnTo>
                  <a:pt x="314709" y="5715435"/>
                </a:lnTo>
                <a:cubicBezTo>
                  <a:pt x="310624" y="5710905"/>
                  <a:pt x="305804" y="5704696"/>
                  <a:pt x="299244" y="5695950"/>
                </a:cubicBezTo>
                <a:cubicBezTo>
                  <a:pt x="295777" y="5691327"/>
                  <a:pt x="296069" y="5684837"/>
                  <a:pt x="294481" y="5679281"/>
                </a:cubicBezTo>
                <a:cubicBezTo>
                  <a:pt x="256216" y="5618055"/>
                  <a:pt x="304217" y="5697022"/>
                  <a:pt x="275431" y="5643563"/>
                </a:cubicBezTo>
                <a:cubicBezTo>
                  <a:pt x="272717" y="5638523"/>
                  <a:pt x="268979" y="5634104"/>
                  <a:pt x="265906" y="5629275"/>
                </a:cubicBezTo>
                <a:cubicBezTo>
                  <a:pt x="242366" y="5592282"/>
                  <a:pt x="277967" y="5646176"/>
                  <a:pt x="249238" y="5603081"/>
                </a:cubicBezTo>
                <a:cubicBezTo>
                  <a:pt x="196330" y="5523716"/>
                  <a:pt x="234821" y="5571176"/>
                  <a:pt x="223044" y="5538788"/>
                </a:cubicBezTo>
                <a:lnTo>
                  <a:pt x="217625" y="5524330"/>
                </a:lnTo>
                <a:lnTo>
                  <a:pt x="216320" y="5518388"/>
                </a:lnTo>
                <a:cubicBezTo>
                  <a:pt x="215198" y="5513781"/>
                  <a:pt x="213532" y="5507284"/>
                  <a:pt x="211138" y="5498306"/>
                </a:cubicBezTo>
                <a:cubicBezTo>
                  <a:pt x="210037" y="5494176"/>
                  <a:pt x="206959" y="5490634"/>
                  <a:pt x="206375" y="5486400"/>
                </a:cubicBezTo>
                <a:cubicBezTo>
                  <a:pt x="203763" y="5467463"/>
                  <a:pt x="203200" y="5448300"/>
                  <a:pt x="201613" y="5429250"/>
                </a:cubicBezTo>
                <a:cubicBezTo>
                  <a:pt x="203200" y="5421313"/>
                  <a:pt x="204500" y="5413312"/>
                  <a:pt x="206375" y="5405438"/>
                </a:cubicBezTo>
                <a:cubicBezTo>
                  <a:pt x="208471" y="5396634"/>
                  <a:pt x="211744" y="5388119"/>
                  <a:pt x="213519" y="5379244"/>
                </a:cubicBezTo>
                <a:cubicBezTo>
                  <a:pt x="219562" y="5349027"/>
                  <a:pt x="222338" y="5300440"/>
                  <a:pt x="220663" y="5274469"/>
                </a:cubicBezTo>
                <a:cubicBezTo>
                  <a:pt x="217424" y="5224259"/>
                  <a:pt x="209550" y="5174456"/>
                  <a:pt x="203994" y="5124450"/>
                </a:cubicBezTo>
                <a:cubicBezTo>
                  <a:pt x="207169" y="5129212"/>
                  <a:pt x="214966" y="5147640"/>
                  <a:pt x="223044" y="5153025"/>
                </a:cubicBezTo>
                <a:cubicBezTo>
                  <a:pt x="227013" y="5153819"/>
                  <a:pt x="232088" y="5158268"/>
                  <a:pt x="234950" y="5155406"/>
                </a:cubicBezTo>
                <a:cubicBezTo>
                  <a:pt x="237812" y="5152544"/>
                  <a:pt x="233016" y="5147522"/>
                  <a:pt x="232569" y="5143500"/>
                </a:cubicBezTo>
                <a:cubicBezTo>
                  <a:pt x="231426" y="5133214"/>
                  <a:pt x="230982" y="5122863"/>
                  <a:pt x="230188" y="5112544"/>
                </a:cubicBezTo>
                <a:cubicBezTo>
                  <a:pt x="228600" y="5109369"/>
                  <a:pt x="227108" y="5106145"/>
                  <a:pt x="225425" y="5103019"/>
                </a:cubicBezTo>
                <a:cubicBezTo>
                  <a:pt x="221551" y="5095824"/>
                  <a:pt x="215764" y="5089446"/>
                  <a:pt x="213519" y="5081588"/>
                </a:cubicBezTo>
                <a:cubicBezTo>
                  <a:pt x="203092" y="5045092"/>
                  <a:pt x="224903" y="5056946"/>
                  <a:pt x="194469" y="5048250"/>
                </a:cubicBezTo>
                <a:cubicBezTo>
                  <a:pt x="194469" y="5048250"/>
                  <a:pt x="191681" y="5048461"/>
                  <a:pt x="188501" y="5049162"/>
                </a:cubicBezTo>
                <a:lnTo>
                  <a:pt x="181664" y="5052327"/>
                </a:lnTo>
                <a:lnTo>
                  <a:pt x="181935" y="5043834"/>
                </a:lnTo>
                <a:cubicBezTo>
                  <a:pt x="183337" y="5013883"/>
                  <a:pt x="186266" y="4984019"/>
                  <a:pt x="188433" y="4954112"/>
                </a:cubicBezTo>
                <a:cubicBezTo>
                  <a:pt x="181935" y="4924204"/>
                  <a:pt x="170815" y="4894920"/>
                  <a:pt x="168940" y="4864389"/>
                </a:cubicBezTo>
                <a:cubicBezTo>
                  <a:pt x="165392" y="4806657"/>
                  <a:pt x="181413" y="4692526"/>
                  <a:pt x="188433" y="4633673"/>
                </a:cubicBezTo>
                <a:cubicBezTo>
                  <a:pt x="165825" y="4538901"/>
                  <a:pt x="138570" y="4434483"/>
                  <a:pt x="129954" y="4338869"/>
                </a:cubicBezTo>
                <a:cubicBezTo>
                  <a:pt x="126880" y="4304757"/>
                  <a:pt x="134285" y="4270509"/>
                  <a:pt x="136451" y="4236328"/>
                </a:cubicBezTo>
                <a:cubicBezTo>
                  <a:pt x="119125" y="4133788"/>
                  <a:pt x="103893" y="4030881"/>
                  <a:pt x="84470" y="3928707"/>
                </a:cubicBezTo>
                <a:cubicBezTo>
                  <a:pt x="55988" y="3778876"/>
                  <a:pt x="63740" y="3875152"/>
                  <a:pt x="32488" y="3736443"/>
                </a:cubicBezTo>
                <a:cubicBezTo>
                  <a:pt x="11280" y="3642315"/>
                  <a:pt x="3418" y="3431158"/>
                  <a:pt x="0" y="3383960"/>
                </a:cubicBezTo>
                <a:cubicBezTo>
                  <a:pt x="8664" y="3354053"/>
                  <a:pt x="16018" y="3323746"/>
                  <a:pt x="25991" y="3294238"/>
                </a:cubicBezTo>
                <a:cubicBezTo>
                  <a:pt x="37695" y="3259606"/>
                  <a:pt x="55134" y="3226887"/>
                  <a:pt x="64977" y="3191697"/>
                </a:cubicBezTo>
                <a:cubicBezTo>
                  <a:pt x="72553" y="3164611"/>
                  <a:pt x="72200" y="3135898"/>
                  <a:pt x="77972" y="3108383"/>
                </a:cubicBezTo>
                <a:cubicBezTo>
                  <a:pt x="85210" y="3073881"/>
                  <a:pt x="101418" y="3040985"/>
                  <a:pt x="103963" y="3005842"/>
                </a:cubicBezTo>
                <a:cubicBezTo>
                  <a:pt x="107978" y="2950400"/>
                  <a:pt x="97465" y="2894798"/>
                  <a:pt x="97465" y="2839214"/>
                </a:cubicBezTo>
                <a:cubicBezTo>
                  <a:pt x="97465" y="2815619"/>
                  <a:pt x="101797" y="2792216"/>
                  <a:pt x="103963" y="2768718"/>
                </a:cubicBezTo>
                <a:cubicBezTo>
                  <a:pt x="99631" y="2743082"/>
                  <a:pt x="97358" y="2717025"/>
                  <a:pt x="90968" y="2691812"/>
                </a:cubicBezTo>
                <a:cubicBezTo>
                  <a:pt x="86480" y="2674105"/>
                  <a:pt x="76184" y="2658193"/>
                  <a:pt x="71475" y="2640542"/>
                </a:cubicBezTo>
                <a:cubicBezTo>
                  <a:pt x="65311" y="2617444"/>
                  <a:pt x="62811" y="2593544"/>
                  <a:pt x="58479" y="2570045"/>
                </a:cubicBezTo>
                <a:cubicBezTo>
                  <a:pt x="73993" y="2478240"/>
                  <a:pt x="67748" y="2518868"/>
                  <a:pt x="77972" y="2448279"/>
                </a:cubicBezTo>
                <a:cubicBezTo>
                  <a:pt x="80796" y="2428781"/>
                  <a:pt x="86701" y="2409840"/>
                  <a:pt x="90968" y="2390600"/>
                </a:cubicBezTo>
                <a:cubicBezTo>
                  <a:pt x="101861" y="2341479"/>
                  <a:pt x="112627" y="2292331"/>
                  <a:pt x="123456" y="2243198"/>
                </a:cubicBezTo>
                <a:cubicBezTo>
                  <a:pt x="165772" y="2159724"/>
                  <a:pt x="117865" y="2250253"/>
                  <a:pt x="168940" y="2166292"/>
                </a:cubicBezTo>
                <a:cubicBezTo>
                  <a:pt x="173923" y="2158100"/>
                  <a:pt x="176422" y="2148512"/>
                  <a:pt x="181935" y="2140657"/>
                </a:cubicBezTo>
                <a:cubicBezTo>
                  <a:pt x="195991" y="2120631"/>
                  <a:pt x="214160" y="2103528"/>
                  <a:pt x="227419" y="2082978"/>
                </a:cubicBezTo>
                <a:cubicBezTo>
                  <a:pt x="244588" y="2056368"/>
                  <a:pt x="257741" y="2027436"/>
                  <a:pt x="272902" y="1999664"/>
                </a:cubicBezTo>
                <a:cubicBezTo>
                  <a:pt x="290865" y="1966761"/>
                  <a:pt x="310365" y="1934626"/>
                  <a:pt x="331382" y="1903532"/>
                </a:cubicBezTo>
                <a:cubicBezTo>
                  <a:pt x="369425" y="1847247"/>
                  <a:pt x="358655" y="1881122"/>
                  <a:pt x="402856" y="1826627"/>
                </a:cubicBezTo>
                <a:cubicBezTo>
                  <a:pt x="408906" y="1819167"/>
                  <a:pt x="411520" y="1809537"/>
                  <a:pt x="415851" y="1800992"/>
                </a:cubicBezTo>
                <a:cubicBezTo>
                  <a:pt x="492492" y="1737998"/>
                  <a:pt x="418883" y="1805654"/>
                  <a:pt x="493823" y="1704860"/>
                </a:cubicBezTo>
                <a:cubicBezTo>
                  <a:pt x="502880" y="1692679"/>
                  <a:pt x="517817" y="1685385"/>
                  <a:pt x="526312" y="1672816"/>
                </a:cubicBezTo>
                <a:cubicBezTo>
                  <a:pt x="531265" y="1665487"/>
                  <a:pt x="528473" y="1654881"/>
                  <a:pt x="532809" y="1647181"/>
                </a:cubicBezTo>
                <a:cubicBezTo>
                  <a:pt x="576953" y="1568811"/>
                  <a:pt x="547563" y="1648387"/>
                  <a:pt x="565298" y="1595911"/>
                </a:cubicBezTo>
                <a:cubicBezTo>
                  <a:pt x="593481" y="1558847"/>
                  <a:pt x="607778" y="1541033"/>
                  <a:pt x="636772" y="1493371"/>
                </a:cubicBezTo>
                <a:cubicBezTo>
                  <a:pt x="646739" y="1476986"/>
                  <a:pt x="655312" y="1459738"/>
                  <a:pt x="662763" y="1442100"/>
                </a:cubicBezTo>
                <a:cubicBezTo>
                  <a:pt x="666198" y="1433970"/>
                  <a:pt x="665026" y="1424220"/>
                  <a:pt x="669261" y="1416465"/>
                </a:cubicBezTo>
                <a:cubicBezTo>
                  <a:pt x="680368" y="1396120"/>
                  <a:pt x="702750" y="1381248"/>
                  <a:pt x="708247" y="1358786"/>
                </a:cubicBezTo>
                <a:cubicBezTo>
                  <a:pt x="718424" y="1317202"/>
                  <a:pt x="712578" y="1273335"/>
                  <a:pt x="714744" y="1230611"/>
                </a:cubicBezTo>
                <a:cubicBezTo>
                  <a:pt x="714744" y="1230611"/>
                  <a:pt x="713027" y="1224019"/>
                  <a:pt x="710544" y="1215917"/>
                </a:cubicBezTo>
                <a:lnTo>
                  <a:pt x="705401" y="1202022"/>
                </a:lnTo>
                <a:lnTo>
                  <a:pt x="706641" y="1202135"/>
                </a:lnTo>
                <a:cubicBezTo>
                  <a:pt x="729751" y="1205506"/>
                  <a:pt x="706285" y="1207646"/>
                  <a:pt x="718820" y="1165860"/>
                </a:cubicBezTo>
                <a:cubicBezTo>
                  <a:pt x="720136" y="1161474"/>
                  <a:pt x="723900" y="1158240"/>
                  <a:pt x="726440" y="1154430"/>
                </a:cubicBezTo>
                <a:cubicBezTo>
                  <a:pt x="728958" y="1144360"/>
                  <a:pt x="734060" y="1125672"/>
                  <a:pt x="734060" y="1116330"/>
                </a:cubicBezTo>
                <a:cubicBezTo>
                  <a:pt x="734060" y="1093435"/>
                  <a:pt x="733090" y="1070468"/>
                  <a:pt x="730250" y="1047750"/>
                </a:cubicBezTo>
                <a:cubicBezTo>
                  <a:pt x="729254" y="1039780"/>
                  <a:pt x="725170" y="1032510"/>
                  <a:pt x="722630" y="1024890"/>
                </a:cubicBezTo>
                <a:cubicBezTo>
                  <a:pt x="721360" y="1013460"/>
                  <a:pt x="720340" y="1001999"/>
                  <a:pt x="718820" y="990600"/>
                </a:cubicBezTo>
                <a:cubicBezTo>
                  <a:pt x="717799" y="982943"/>
                  <a:pt x="715313" y="975459"/>
                  <a:pt x="715010" y="967740"/>
                </a:cubicBezTo>
                <a:cubicBezTo>
                  <a:pt x="712770" y="910620"/>
                  <a:pt x="713440" y="853410"/>
                  <a:pt x="711200" y="796290"/>
                </a:cubicBezTo>
                <a:cubicBezTo>
                  <a:pt x="710897" y="788571"/>
                  <a:pt x="708243" y="781108"/>
                  <a:pt x="707390" y="773430"/>
                </a:cubicBezTo>
                <a:cubicBezTo>
                  <a:pt x="696001" y="670925"/>
                  <a:pt x="709756" y="770939"/>
                  <a:pt x="699770" y="701040"/>
                </a:cubicBezTo>
                <a:lnTo>
                  <a:pt x="697607" y="610189"/>
                </a:lnTo>
                <a:lnTo>
                  <a:pt x="703015" y="603111"/>
                </a:lnTo>
                <a:cubicBezTo>
                  <a:pt x="707926" y="596987"/>
                  <a:pt x="712415" y="590676"/>
                  <a:pt x="714744" y="583324"/>
                </a:cubicBezTo>
                <a:cubicBezTo>
                  <a:pt x="721237" y="562832"/>
                  <a:pt x="720254" y="540683"/>
                  <a:pt x="721242" y="519236"/>
                </a:cubicBezTo>
                <a:cubicBezTo>
                  <a:pt x="724587" y="446646"/>
                  <a:pt x="725573" y="373971"/>
                  <a:pt x="727740" y="301337"/>
                </a:cubicBezTo>
                <a:cubicBezTo>
                  <a:pt x="725573" y="286383"/>
                  <a:pt x="722569" y="271525"/>
                  <a:pt x="721242" y="256476"/>
                </a:cubicBezTo>
                <a:cubicBezTo>
                  <a:pt x="719738" y="239417"/>
                  <a:pt x="719541" y="222227"/>
                  <a:pt x="719006" y="205079"/>
                </a:cubicBezTo>
                <a:lnTo>
                  <a:pt x="715674" y="165089"/>
                </a:lnTo>
                <a:lnTo>
                  <a:pt x="720938" y="157604"/>
                </a:lnTo>
                <a:cubicBezTo>
                  <a:pt x="724316" y="154628"/>
                  <a:pt x="728259" y="152458"/>
                  <a:pt x="734060" y="148590"/>
                </a:cubicBezTo>
                <a:cubicBezTo>
                  <a:pt x="721965" y="118353"/>
                  <a:pt x="728603" y="136028"/>
                  <a:pt x="715010" y="95250"/>
                </a:cubicBezTo>
                <a:lnTo>
                  <a:pt x="711200" y="83820"/>
                </a:lnTo>
                <a:lnTo>
                  <a:pt x="707390" y="72390"/>
                </a:lnTo>
                <a:cubicBezTo>
                  <a:pt x="708660" y="64770"/>
                  <a:pt x="707501" y="56312"/>
                  <a:pt x="711200" y="49530"/>
                </a:cubicBezTo>
                <a:cubicBezTo>
                  <a:pt x="713639" y="45058"/>
                  <a:pt x="737986" y="22385"/>
                  <a:pt x="745490" y="19050"/>
                </a:cubicBezTo>
                <a:cubicBezTo>
                  <a:pt x="751408" y="16420"/>
                  <a:pt x="758190" y="16510"/>
                  <a:pt x="764540" y="15240"/>
                </a:cubicBezTo>
                <a:cubicBezTo>
                  <a:pt x="812903" y="22149"/>
                  <a:pt x="817110" y="26798"/>
                  <a:pt x="863600" y="19050"/>
                </a:cubicBezTo>
                <a:cubicBezTo>
                  <a:pt x="882521" y="15897"/>
                  <a:pt x="885871" y="10594"/>
                  <a:pt x="901700" y="3810"/>
                </a:cubicBezTo>
                <a:cubicBezTo>
                  <a:pt x="905391" y="2228"/>
                  <a:pt x="909320" y="1270"/>
                  <a:pt x="9131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Скругленный прямоугольник 8"/>
          <p:cNvSpPr/>
          <p:nvPr/>
        </p:nvSpPr>
        <p:spPr>
          <a:xfrm>
            <a:off x="840718" y="2327971"/>
            <a:ext cx="5726821" cy="1858631"/>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46" name="文本框 45"/>
          <p:cNvSpPr txBox="1"/>
          <p:nvPr/>
        </p:nvSpPr>
        <p:spPr>
          <a:xfrm>
            <a:off x="1035284" y="359410"/>
            <a:ext cx="350710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Data Introduction</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sp>
        <p:nvSpPr>
          <p:cNvPr id="6"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5" name="文本框 4"/>
          <p:cNvSpPr txBox="1"/>
          <p:nvPr/>
        </p:nvSpPr>
        <p:spPr>
          <a:xfrm>
            <a:off x="1098130" y="4878839"/>
            <a:ext cx="1888734" cy="523220"/>
          </a:xfrm>
          <a:prstGeom prst="rect">
            <a:avLst/>
          </a:prstGeom>
          <a:noFill/>
        </p:spPr>
        <p:txBody>
          <a:bodyPr wrap="square">
            <a:spAutoFit/>
          </a:bodyPr>
          <a:lstStyle/>
          <a:p>
            <a:r>
              <a:rPr lang="en-US" altLang="zh-CN"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Sources</a:t>
            </a:r>
            <a:endParaRPr lang="zh-CN" altLang="en-US" sz="28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 name="组合 1"/>
          <p:cNvGrpSpPr/>
          <p:nvPr/>
        </p:nvGrpSpPr>
        <p:grpSpPr>
          <a:xfrm>
            <a:off x="7796911" y="3404858"/>
            <a:ext cx="2936567" cy="3090285"/>
            <a:chOff x="8917931" y="1094602"/>
            <a:chExt cx="2212904" cy="2474429"/>
          </a:xfrm>
        </p:grpSpPr>
        <p:sp>
          <p:nvSpPr>
            <p:cNvPr id="9" name="Скругленный прямоугольник 8"/>
            <p:cNvSpPr/>
            <p:nvPr/>
          </p:nvSpPr>
          <p:spPr>
            <a:xfrm>
              <a:off x="8917931" y="1094602"/>
              <a:ext cx="2212904" cy="2474429"/>
            </a:xfrm>
            <a:prstGeom prst="roundRect">
              <a:avLst/>
            </a:prstGeom>
            <a:solidFill>
              <a:schemeClr val="accent1">
                <a:lumMod val="40000"/>
                <a:lumOff val="60000"/>
              </a:schemeClr>
            </a:solidFill>
            <a:ln>
              <a:noFill/>
            </a:ln>
            <a:effectLst>
              <a:outerShdw blurRad="203200" dist="88900" dir="5400000" sx="101000" sy="101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10" name="文本框 9"/>
            <p:cNvSpPr txBox="1"/>
            <p:nvPr/>
          </p:nvSpPr>
          <p:spPr>
            <a:xfrm>
              <a:off x="9119000" y="1260163"/>
              <a:ext cx="240628" cy="184830"/>
            </a:xfrm>
            <a:prstGeom prst="rect">
              <a:avLst/>
            </a:prstGeom>
            <a:noFill/>
          </p:spPr>
          <p:txBody>
            <a:bodyPr wrap="none" rtlCol="0">
              <a:spAutoFit/>
            </a:bodyPr>
            <a:lstStyle/>
            <a:p>
              <a:pPr algn="ctr"/>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1" name="文本框 10"/>
            <p:cNvSpPr txBox="1"/>
            <p:nvPr/>
          </p:nvSpPr>
          <p:spPr>
            <a:xfrm>
              <a:off x="9138467" y="1444598"/>
              <a:ext cx="189893" cy="184830"/>
            </a:xfrm>
            <a:prstGeom prst="rect">
              <a:avLst/>
            </a:prstGeom>
            <a:noFill/>
          </p:spPr>
          <p:txBody>
            <a:bodyPr wrap="none" rtlCol="0">
              <a:spAutoFit/>
            </a:bodyPr>
            <a:lstStyle/>
            <a:p>
              <a:pPr algn="ctr"/>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9</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2" name="文本框 11"/>
            <p:cNvSpPr txBox="1"/>
            <p:nvPr/>
          </p:nvSpPr>
          <p:spPr>
            <a:xfrm>
              <a:off x="9144894" y="1650508"/>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8</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3" name="文本框 12"/>
            <p:cNvSpPr txBox="1"/>
            <p:nvPr/>
          </p:nvSpPr>
          <p:spPr>
            <a:xfrm>
              <a:off x="9144894" y="1850547"/>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7</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4" name="文本框 13"/>
            <p:cNvSpPr txBox="1"/>
            <p:nvPr/>
          </p:nvSpPr>
          <p:spPr>
            <a:xfrm>
              <a:off x="9144894" y="2050586"/>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6</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5" name="文本框 14"/>
            <p:cNvSpPr txBox="1"/>
            <p:nvPr/>
          </p:nvSpPr>
          <p:spPr>
            <a:xfrm>
              <a:off x="9144894" y="2250625"/>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5</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6" name="文本框 15"/>
            <p:cNvSpPr txBox="1"/>
            <p:nvPr/>
          </p:nvSpPr>
          <p:spPr>
            <a:xfrm>
              <a:off x="9144894" y="2450664"/>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4</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7" name="文本框 16"/>
            <p:cNvSpPr txBox="1"/>
            <p:nvPr/>
          </p:nvSpPr>
          <p:spPr>
            <a:xfrm>
              <a:off x="9144894" y="2650702"/>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3</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8" name="文本框 17"/>
            <p:cNvSpPr txBox="1"/>
            <p:nvPr/>
          </p:nvSpPr>
          <p:spPr>
            <a:xfrm>
              <a:off x="9144894" y="2850741"/>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2</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9" name="文本框 18"/>
            <p:cNvSpPr txBox="1"/>
            <p:nvPr/>
          </p:nvSpPr>
          <p:spPr>
            <a:xfrm>
              <a:off x="9144894" y="3050780"/>
              <a:ext cx="366933" cy="336122"/>
            </a:xfrm>
            <a:prstGeom prst="rect">
              <a:avLst/>
            </a:prstGeom>
            <a:noFill/>
          </p:spPr>
          <p:txBody>
            <a:bodyPr wrap="none" rtlCol="0">
              <a:spAutoFit/>
            </a:bodyPr>
            <a:lstStyle/>
            <a:p>
              <a:r>
                <a:rPr lang="en-US" altLang="zh-CN"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endParaRPr lang="zh-CN" altLang="en-US" sz="9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0" name="组合 19"/>
            <p:cNvGrpSpPr/>
            <p:nvPr/>
          </p:nvGrpSpPr>
          <p:grpSpPr>
            <a:xfrm>
              <a:off x="9676909" y="3015084"/>
              <a:ext cx="233776" cy="233776"/>
              <a:chOff x="7620000" y="277900"/>
              <a:chExt cx="481013" cy="481013"/>
            </a:xfrm>
          </p:grpSpPr>
          <p:sp>
            <p:nvSpPr>
              <p:cNvPr id="21" name="Freeform 153"/>
              <p:cNvSpPr>
                <a:spLocks noEditPoints="1"/>
              </p:cNvSpPr>
              <p:nvPr/>
            </p:nvSpPr>
            <p:spPr bwMode="auto">
              <a:xfrm>
                <a:off x="7620000" y="2779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rgbClr val="FF0000"/>
              </a:solidFill>
              <a:ln>
                <a:noFill/>
              </a:ln>
            </p:spPr>
            <p:txBody>
              <a:bodyPr vert="horz" wrap="square" lIns="91440" tIns="45720" rIns="91440" bIns="45720" numCol="1" anchor="t" anchorCtr="0" compatLnSpc="1"/>
              <a:lstStyle/>
              <a:p>
                <a:endParaRPr lang="zh-CN" altLang="en-US"/>
              </a:p>
            </p:txBody>
          </p:sp>
          <p:sp>
            <p:nvSpPr>
              <p:cNvPr id="22" name="Oval 154"/>
              <p:cNvSpPr>
                <a:spLocks noChangeArrowheads="1"/>
              </p:cNvSpPr>
              <p:nvPr/>
            </p:nvSpPr>
            <p:spPr bwMode="auto">
              <a:xfrm>
                <a:off x="7777162" y="438238"/>
                <a:ext cx="26988" cy="26988"/>
              </a:xfrm>
              <a:prstGeom prst="ellipse">
                <a:avLst/>
              </a:prstGeom>
              <a:solidFill>
                <a:srgbClr val="FF0000"/>
              </a:solidFill>
              <a:ln>
                <a:noFill/>
              </a:ln>
            </p:spPr>
            <p:txBody>
              <a:bodyPr vert="horz" wrap="square" lIns="91440" tIns="45720" rIns="91440" bIns="45720" numCol="1" anchor="t" anchorCtr="0" compatLnSpc="1"/>
              <a:lstStyle/>
              <a:p>
                <a:endParaRPr lang="zh-CN" altLang="en-US"/>
              </a:p>
            </p:txBody>
          </p:sp>
          <p:sp>
            <p:nvSpPr>
              <p:cNvPr id="23" name="Oval 155"/>
              <p:cNvSpPr>
                <a:spLocks noChangeArrowheads="1"/>
              </p:cNvSpPr>
              <p:nvPr/>
            </p:nvSpPr>
            <p:spPr bwMode="auto">
              <a:xfrm>
                <a:off x="7916862" y="438238"/>
                <a:ext cx="25400" cy="26988"/>
              </a:xfrm>
              <a:prstGeom prst="ellipse">
                <a:avLst/>
              </a:prstGeom>
              <a:solidFill>
                <a:srgbClr val="FF0000"/>
              </a:solidFill>
              <a:ln>
                <a:noFill/>
              </a:ln>
            </p:spPr>
            <p:txBody>
              <a:bodyPr vert="horz" wrap="square" lIns="91440" tIns="45720" rIns="91440" bIns="45720" numCol="1" anchor="t" anchorCtr="0" compatLnSpc="1"/>
              <a:lstStyle/>
              <a:p>
                <a:endParaRPr lang="zh-CN" altLang="en-US"/>
              </a:p>
            </p:txBody>
          </p:sp>
          <p:sp>
            <p:nvSpPr>
              <p:cNvPr id="24" name="Freeform 156"/>
              <p:cNvSpPr/>
              <p:nvPr/>
            </p:nvSpPr>
            <p:spPr bwMode="auto">
              <a:xfrm>
                <a:off x="7732712" y="570000"/>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rgbClr val="FF0000"/>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p:nvGrpSpPr>
          <p:grpSpPr>
            <a:xfrm>
              <a:off x="9678558" y="1422971"/>
              <a:ext cx="233776" cy="233776"/>
              <a:chOff x="5697537" y="277900"/>
              <a:chExt cx="481013" cy="481013"/>
            </a:xfrm>
          </p:grpSpPr>
          <p:sp>
            <p:nvSpPr>
              <p:cNvPr id="26" name="Freeform 161"/>
              <p:cNvSpPr>
                <a:spLocks noEditPoints="1"/>
              </p:cNvSpPr>
              <p:nvPr/>
            </p:nvSpPr>
            <p:spPr bwMode="auto">
              <a:xfrm>
                <a:off x="5697537" y="2779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FFFF00"/>
              </a:solidFill>
              <a:ln>
                <a:noFill/>
              </a:ln>
            </p:spPr>
            <p:txBody>
              <a:bodyPr vert="horz" wrap="square" lIns="91440" tIns="45720" rIns="91440" bIns="45720" numCol="1" anchor="t" anchorCtr="0" compatLnSpc="1"/>
              <a:lstStyle/>
              <a:p>
                <a:endParaRPr lang="zh-CN" altLang="en-US"/>
              </a:p>
            </p:txBody>
          </p:sp>
          <p:sp>
            <p:nvSpPr>
              <p:cNvPr id="27" name="Oval 162"/>
              <p:cNvSpPr>
                <a:spLocks noChangeArrowheads="1"/>
              </p:cNvSpPr>
              <p:nvPr/>
            </p:nvSpPr>
            <p:spPr bwMode="auto">
              <a:xfrm>
                <a:off x="5854700" y="438238"/>
                <a:ext cx="26988" cy="26988"/>
              </a:xfrm>
              <a:prstGeom prst="ellipse">
                <a:avLst/>
              </a:prstGeom>
              <a:solidFill>
                <a:srgbClr val="FFFF00"/>
              </a:solidFill>
              <a:ln>
                <a:noFill/>
              </a:ln>
            </p:spPr>
            <p:txBody>
              <a:bodyPr vert="horz" wrap="square" lIns="91440" tIns="45720" rIns="91440" bIns="45720" numCol="1" anchor="t" anchorCtr="0" compatLnSpc="1"/>
              <a:lstStyle/>
              <a:p>
                <a:endParaRPr lang="zh-CN" altLang="en-US"/>
              </a:p>
            </p:txBody>
          </p:sp>
          <p:sp>
            <p:nvSpPr>
              <p:cNvPr id="28" name="Oval 163"/>
              <p:cNvSpPr>
                <a:spLocks noChangeArrowheads="1"/>
              </p:cNvSpPr>
              <p:nvPr/>
            </p:nvSpPr>
            <p:spPr bwMode="auto">
              <a:xfrm>
                <a:off x="5994400" y="438238"/>
                <a:ext cx="26988" cy="26988"/>
              </a:xfrm>
              <a:prstGeom prst="ellipse">
                <a:avLst/>
              </a:prstGeom>
              <a:solidFill>
                <a:srgbClr val="FFFF00"/>
              </a:solidFill>
              <a:ln>
                <a:noFill/>
              </a:ln>
            </p:spPr>
            <p:txBody>
              <a:bodyPr vert="horz" wrap="square" lIns="91440" tIns="45720" rIns="91440" bIns="45720" numCol="1" anchor="t" anchorCtr="0" compatLnSpc="1"/>
              <a:lstStyle/>
              <a:p>
                <a:endParaRPr lang="zh-CN" altLang="en-US"/>
              </a:p>
            </p:txBody>
          </p:sp>
          <p:sp>
            <p:nvSpPr>
              <p:cNvPr id="29" name="Freeform 164"/>
              <p:cNvSpPr>
                <a:spLocks noEditPoints="1"/>
              </p:cNvSpPr>
              <p:nvPr/>
            </p:nvSpPr>
            <p:spPr bwMode="auto">
              <a:xfrm>
                <a:off x="5780087" y="520788"/>
                <a:ext cx="315913" cy="153988"/>
              </a:xfrm>
              <a:custGeom>
                <a:avLst/>
                <a:gdLst>
                  <a:gd name="T0" fmla="*/ 81 w 84"/>
                  <a:gd name="T1" fmla="*/ 0 h 41"/>
                  <a:gd name="T2" fmla="*/ 3 w 84"/>
                  <a:gd name="T3" fmla="*/ 0 h 41"/>
                  <a:gd name="T4" fmla="*/ 0 w 84"/>
                  <a:gd name="T5" fmla="*/ 3 h 41"/>
                  <a:gd name="T6" fmla="*/ 0 w 84"/>
                  <a:gd name="T7" fmla="*/ 3 h 41"/>
                  <a:gd name="T8" fmla="*/ 42 w 84"/>
                  <a:gd name="T9" fmla="*/ 41 h 41"/>
                  <a:gd name="T10" fmla="*/ 42 w 84"/>
                  <a:gd name="T11" fmla="*/ 41 h 41"/>
                  <a:gd name="T12" fmla="*/ 84 w 84"/>
                  <a:gd name="T13" fmla="*/ 3 h 41"/>
                  <a:gd name="T14" fmla="*/ 81 w 84"/>
                  <a:gd name="T15" fmla="*/ 0 h 41"/>
                  <a:gd name="T16" fmla="*/ 79 w 84"/>
                  <a:gd name="T17" fmla="*/ 7 h 41"/>
                  <a:gd name="T18" fmla="*/ 67 w 84"/>
                  <a:gd name="T19" fmla="*/ 26 h 41"/>
                  <a:gd name="T20" fmla="*/ 42 w 84"/>
                  <a:gd name="T21" fmla="*/ 36 h 41"/>
                  <a:gd name="T22" fmla="*/ 17 w 84"/>
                  <a:gd name="T23" fmla="*/ 26 h 41"/>
                  <a:gd name="T24" fmla="*/ 6 w 84"/>
                  <a:gd name="T25" fmla="*/ 7 h 41"/>
                  <a:gd name="T26" fmla="*/ 5 w 84"/>
                  <a:gd name="T27" fmla="*/ 5 h 41"/>
                  <a:gd name="T28" fmla="*/ 79 w 84"/>
                  <a:gd name="T29" fmla="*/ 5 h 41"/>
                  <a:gd name="T30" fmla="*/ 79 w 84"/>
                  <a:gd name="T3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1">
                    <a:moveTo>
                      <a:pt x="81" y="0"/>
                    </a:moveTo>
                    <a:cubicBezTo>
                      <a:pt x="3" y="0"/>
                      <a:pt x="3" y="0"/>
                      <a:pt x="3" y="0"/>
                    </a:cubicBezTo>
                    <a:cubicBezTo>
                      <a:pt x="1" y="0"/>
                      <a:pt x="0" y="1"/>
                      <a:pt x="0" y="3"/>
                    </a:cubicBezTo>
                    <a:cubicBezTo>
                      <a:pt x="0" y="3"/>
                      <a:pt x="0" y="3"/>
                      <a:pt x="0" y="3"/>
                    </a:cubicBezTo>
                    <a:cubicBezTo>
                      <a:pt x="3" y="25"/>
                      <a:pt x="20" y="41"/>
                      <a:pt x="42" y="41"/>
                    </a:cubicBezTo>
                    <a:cubicBezTo>
                      <a:pt x="42" y="41"/>
                      <a:pt x="42" y="41"/>
                      <a:pt x="42" y="41"/>
                    </a:cubicBezTo>
                    <a:cubicBezTo>
                      <a:pt x="64" y="41"/>
                      <a:pt x="82" y="25"/>
                      <a:pt x="84" y="3"/>
                    </a:cubicBezTo>
                    <a:cubicBezTo>
                      <a:pt x="84" y="1"/>
                      <a:pt x="83" y="0"/>
                      <a:pt x="81" y="0"/>
                    </a:cubicBezTo>
                    <a:close/>
                    <a:moveTo>
                      <a:pt x="79" y="7"/>
                    </a:moveTo>
                    <a:cubicBezTo>
                      <a:pt x="77" y="14"/>
                      <a:pt x="73" y="21"/>
                      <a:pt x="67" y="26"/>
                    </a:cubicBezTo>
                    <a:cubicBezTo>
                      <a:pt x="60" y="33"/>
                      <a:pt x="51" y="36"/>
                      <a:pt x="42" y="36"/>
                    </a:cubicBezTo>
                    <a:cubicBezTo>
                      <a:pt x="33" y="36"/>
                      <a:pt x="24" y="33"/>
                      <a:pt x="17" y="26"/>
                    </a:cubicBezTo>
                    <a:cubicBezTo>
                      <a:pt x="11" y="21"/>
                      <a:pt x="7" y="14"/>
                      <a:pt x="6" y="7"/>
                    </a:cubicBezTo>
                    <a:cubicBezTo>
                      <a:pt x="5" y="5"/>
                      <a:pt x="5" y="5"/>
                      <a:pt x="5" y="5"/>
                    </a:cubicBezTo>
                    <a:cubicBezTo>
                      <a:pt x="79" y="5"/>
                      <a:pt x="79" y="5"/>
                      <a:pt x="79" y="5"/>
                    </a:cubicBezTo>
                    <a:lnTo>
                      <a:pt x="79" y="7"/>
                    </a:lnTo>
                    <a:close/>
                  </a:path>
                </a:pathLst>
              </a:custGeom>
              <a:solidFill>
                <a:srgbClr val="FFFF00"/>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9383146" y="1278859"/>
              <a:ext cx="182973" cy="1943720"/>
              <a:chOff x="5561017" y="4544079"/>
              <a:chExt cx="125657" cy="1334853"/>
            </a:xfrm>
          </p:grpSpPr>
          <p:sp>
            <p:nvSpPr>
              <p:cNvPr id="31" name="矩形: 圆角 30"/>
              <p:cNvSpPr/>
              <p:nvPr/>
            </p:nvSpPr>
            <p:spPr>
              <a:xfrm>
                <a:off x="5583475" y="4544079"/>
                <a:ext cx="103199" cy="1334853"/>
              </a:xfrm>
              <a:prstGeom prst="roundRect">
                <a:avLst>
                  <a:gd name="adj" fmla="val 50000"/>
                </a:avLst>
              </a:prstGeom>
              <a:gradFill flip="none" rotWithShape="1">
                <a:gsLst>
                  <a:gs pos="0">
                    <a:schemeClr val="accent1">
                      <a:lumMod val="75000"/>
                    </a:schemeClr>
                  </a:gs>
                  <a:gs pos="100000">
                    <a:schemeClr val="bg1"/>
                  </a:gs>
                </a:gsLst>
                <a:lin ang="5400000" scaled="1"/>
                <a:tileRect/>
              </a:gradFill>
              <a:ln>
                <a:noFill/>
              </a:ln>
              <a:effectLst>
                <a:outerShdw blurRad="50800" dist="38100" dir="4800000" sx="96000" sy="96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5561017" y="5840412"/>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561017" y="5701291"/>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5561017" y="5562174"/>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561017" y="5423057"/>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5561017" y="5283940"/>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5561017" y="5144823"/>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1017" y="5005706"/>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5561017" y="4866589"/>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5561017" y="4727472"/>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5561017" y="4588355"/>
                <a:ext cx="19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9917893" y="1432833"/>
              <a:ext cx="909845" cy="209474"/>
            </a:xfrm>
            <a:prstGeom prst="rect">
              <a:avLst/>
            </a:prstGeom>
            <a:noFill/>
          </p:spPr>
          <p:txBody>
            <a:bodyPr wrap="none" rtlCol="0">
              <a:spAutoFit/>
            </a:bodyPr>
            <a:lstStyle/>
            <a:p>
              <a:r>
                <a:rPr lang="en-US" altLang="zh-CN"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Very excellent</a:t>
              </a:r>
              <a:endParaRPr lang="zh-CN" altLang="en-US"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3" name="文本框 42"/>
            <p:cNvSpPr txBox="1"/>
            <p:nvPr/>
          </p:nvSpPr>
          <p:spPr>
            <a:xfrm>
              <a:off x="9919493" y="3026242"/>
              <a:ext cx="888385" cy="261610"/>
            </a:xfrm>
            <a:prstGeom prst="rect">
              <a:avLst/>
            </a:prstGeom>
            <a:noFill/>
          </p:spPr>
          <p:txBody>
            <a:bodyPr wrap="none" rtlCol="0">
              <a:spAutoFit/>
            </a:bodyPr>
            <a:lstStyle/>
            <a:p>
              <a:r>
                <a:rPr lang="en-US" altLang="zh-CN"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Very poor</a:t>
              </a:r>
              <a:endParaRPr lang="zh-CN" altLang="en-US"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4" name="文本框 43"/>
            <p:cNvSpPr txBox="1"/>
            <p:nvPr/>
          </p:nvSpPr>
          <p:spPr>
            <a:xfrm>
              <a:off x="9923191" y="1838190"/>
              <a:ext cx="562975" cy="261610"/>
            </a:xfrm>
            <a:prstGeom prst="rect">
              <a:avLst/>
            </a:prstGeom>
            <a:noFill/>
          </p:spPr>
          <p:txBody>
            <a:bodyPr wrap="none" rtlCol="0">
              <a:spAutoFit/>
            </a:bodyPr>
            <a:lstStyle/>
            <a:p>
              <a:r>
                <a:rPr lang="en-US" altLang="zh-CN"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Good</a:t>
              </a:r>
              <a:endParaRPr lang="zh-CN" altLang="en-US"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5" name="文本框 44"/>
            <p:cNvSpPr txBox="1"/>
            <p:nvPr/>
          </p:nvSpPr>
          <p:spPr>
            <a:xfrm>
              <a:off x="9923969" y="2630533"/>
              <a:ext cx="392833" cy="209474"/>
            </a:xfrm>
            <a:prstGeom prst="rect">
              <a:avLst/>
            </a:prstGeom>
            <a:noFill/>
          </p:spPr>
          <p:txBody>
            <a:bodyPr wrap="none" rtlCol="0">
              <a:spAutoFit/>
            </a:bodyPr>
            <a:lstStyle/>
            <a:p>
              <a:r>
                <a:rPr lang="en-US" altLang="zh-CN"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poor</a:t>
              </a:r>
              <a:endParaRPr lang="zh-CN" altLang="en-US"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7" name="文本框 46"/>
            <p:cNvSpPr txBox="1"/>
            <p:nvPr/>
          </p:nvSpPr>
          <p:spPr>
            <a:xfrm>
              <a:off x="9917893" y="2222701"/>
              <a:ext cx="718467" cy="261610"/>
            </a:xfrm>
            <a:prstGeom prst="rect">
              <a:avLst/>
            </a:prstGeom>
            <a:noFill/>
          </p:spPr>
          <p:txBody>
            <a:bodyPr wrap="none" rtlCol="0">
              <a:spAutoFit/>
            </a:bodyPr>
            <a:lstStyle/>
            <a:p>
              <a:r>
                <a:rPr lang="en-US" altLang="zh-CN"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Normal</a:t>
              </a:r>
              <a:endParaRPr lang="zh-CN" altLang="en-US" sz="1100" b="1"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48" name="组合 47"/>
            <p:cNvGrpSpPr/>
            <p:nvPr/>
          </p:nvGrpSpPr>
          <p:grpSpPr>
            <a:xfrm>
              <a:off x="9678818" y="2218892"/>
              <a:ext cx="233517" cy="233517"/>
              <a:chOff x="2489200" y="2225675"/>
              <a:chExt cx="481013" cy="481013"/>
            </a:xfrm>
            <a:solidFill>
              <a:schemeClr val="accent6">
                <a:lumMod val="75000"/>
              </a:schemeClr>
            </a:solidFill>
          </p:grpSpPr>
          <p:sp>
            <p:nvSpPr>
              <p:cNvPr id="49" name="Freeform 176"/>
              <p:cNvSpPr>
                <a:spLocks noEditPoints="1"/>
              </p:cNvSpPr>
              <p:nvPr/>
            </p:nvSpPr>
            <p:spPr bwMode="auto">
              <a:xfrm>
                <a:off x="2489200"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Oval 177"/>
              <p:cNvSpPr>
                <a:spLocks noChangeArrowheads="1"/>
              </p:cNvSpPr>
              <p:nvPr/>
            </p:nvSpPr>
            <p:spPr bwMode="auto">
              <a:xfrm>
                <a:off x="2647950" y="2386013"/>
                <a:ext cx="25400" cy="26988"/>
              </a:xfrm>
              <a:prstGeom prst="ellipse">
                <a:avLst/>
              </a:prstGeom>
              <a:grpFill/>
              <a:ln>
                <a:noFill/>
              </a:ln>
            </p:spPr>
            <p:txBody>
              <a:bodyPr vert="horz" wrap="square" lIns="91440" tIns="45720" rIns="91440" bIns="45720" numCol="1" anchor="t" anchorCtr="0" compatLnSpc="1"/>
              <a:lstStyle/>
              <a:p>
                <a:endParaRPr lang="zh-CN" altLang="en-US"/>
              </a:p>
            </p:txBody>
          </p:sp>
          <p:sp>
            <p:nvSpPr>
              <p:cNvPr id="51" name="Oval 178"/>
              <p:cNvSpPr>
                <a:spLocks noChangeArrowheads="1"/>
              </p:cNvSpPr>
              <p:nvPr/>
            </p:nvSpPr>
            <p:spPr bwMode="auto">
              <a:xfrm>
                <a:off x="2786063" y="2386013"/>
                <a:ext cx="26988" cy="26988"/>
              </a:xfrm>
              <a:prstGeom prst="ellipse">
                <a:avLst/>
              </a:prstGeom>
              <a:grpFill/>
              <a:ln>
                <a:noFill/>
              </a:ln>
            </p:spPr>
            <p:txBody>
              <a:bodyPr vert="horz" wrap="square" lIns="91440" tIns="45720" rIns="91440" bIns="45720" numCol="1" anchor="t" anchorCtr="0" compatLnSpc="1"/>
              <a:lstStyle/>
              <a:p>
                <a:endParaRPr lang="zh-CN" altLang="en-US"/>
              </a:p>
            </p:txBody>
          </p:sp>
          <p:sp>
            <p:nvSpPr>
              <p:cNvPr id="52" name="Freeform 179"/>
              <p:cNvSpPr/>
              <p:nvPr/>
            </p:nvSpPr>
            <p:spPr bwMode="auto">
              <a:xfrm>
                <a:off x="2625725" y="2547938"/>
                <a:ext cx="209550" cy="15875"/>
              </a:xfrm>
              <a:custGeom>
                <a:avLst/>
                <a:gdLst>
                  <a:gd name="T0" fmla="*/ 54 w 56"/>
                  <a:gd name="T1" fmla="*/ 0 h 4"/>
                  <a:gd name="T2" fmla="*/ 2 w 56"/>
                  <a:gd name="T3" fmla="*/ 0 h 4"/>
                  <a:gd name="T4" fmla="*/ 0 w 56"/>
                  <a:gd name="T5" fmla="*/ 2 h 4"/>
                  <a:gd name="T6" fmla="*/ 2 w 56"/>
                  <a:gd name="T7" fmla="*/ 4 h 4"/>
                  <a:gd name="T8" fmla="*/ 54 w 56"/>
                  <a:gd name="T9" fmla="*/ 4 h 4"/>
                  <a:gd name="T10" fmla="*/ 56 w 56"/>
                  <a:gd name="T11" fmla="*/ 2 h 4"/>
                  <a:gd name="T12" fmla="*/ 54 w 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0"/>
                    </a:move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1"/>
                      <a:pt x="55" y="0"/>
                      <a:pt x="54" y="0"/>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7649613" y="524668"/>
            <a:ext cx="3207597" cy="2622809"/>
            <a:chOff x="6334103" y="1138126"/>
            <a:chExt cx="2295545" cy="2474429"/>
          </a:xfrm>
        </p:grpSpPr>
        <p:sp>
          <p:nvSpPr>
            <p:cNvPr id="59" name="Скругленный прямоугольник 8"/>
            <p:cNvSpPr/>
            <p:nvPr/>
          </p:nvSpPr>
          <p:spPr>
            <a:xfrm>
              <a:off x="6422650" y="1138126"/>
              <a:ext cx="2118449" cy="2474429"/>
            </a:xfrm>
            <a:prstGeom prst="roundRect">
              <a:avLst/>
            </a:prstGeom>
            <a:solidFill>
              <a:schemeClr val="tx1">
                <a:alpha val="74000"/>
              </a:schemeClr>
            </a:solidFill>
            <a:ln>
              <a:noFill/>
            </a:ln>
            <a:effectLst>
              <a:outerShdw blurRad="203200" dist="88900" dir="5400000" algn="t"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58" name="文本框 57"/>
            <p:cNvSpPr txBox="1"/>
            <p:nvPr/>
          </p:nvSpPr>
          <p:spPr>
            <a:xfrm>
              <a:off x="6832270" y="1999443"/>
              <a:ext cx="1349829" cy="461665"/>
            </a:xfrm>
            <a:prstGeom prst="rect">
              <a:avLst/>
            </a:prstGeom>
            <a:noFill/>
          </p:spPr>
          <p:txBody>
            <a:bodyPr wrap="square">
              <a:spAutoFit/>
            </a:bodyPr>
            <a:lstStyle/>
            <a:p>
              <a:pPr algn="ctr"/>
              <a:r>
                <a:rPr lang="en-US" altLang="zh-CN" sz="2400" b="1"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Quality</a:t>
              </a:r>
              <a:endParaRPr lang="zh-CN" altLang="en-US" sz="24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60" name="TextBox 12"/>
            <p:cNvSpPr txBox="1"/>
            <p:nvPr/>
          </p:nvSpPr>
          <p:spPr>
            <a:xfrm>
              <a:off x="6334103" y="1290704"/>
              <a:ext cx="2295545" cy="625043"/>
            </a:xfrm>
            <a:prstGeom prst="rect">
              <a:avLst/>
            </a:prstGeom>
            <a:noFill/>
          </p:spPr>
          <p:txBody>
            <a:bodyPr wrap="square" rtlCol="0">
              <a:spAutoFit/>
            </a:bodyPr>
            <a:lstStyle/>
            <a:p>
              <a:pPr marL="0" marR="0" lvl="0" indent="0" algn="ctr" defTabSz="914400" rtl="0" eaLnBrk="1" fontAlgn="auto" latinLnBrk="0" hangingPunct="1">
                <a:lnSpc>
                  <a:spcPts val="4600"/>
                </a:lnSpc>
                <a:spcBef>
                  <a:spcPts val="0"/>
                </a:spcBef>
                <a:spcAft>
                  <a:spcPts val="0"/>
                </a:spcAft>
                <a:buClrTx/>
                <a:buSzTx/>
                <a:buFontTx/>
                <a:buNone/>
                <a:defRPr/>
              </a:pPr>
              <a:r>
                <a:rPr lang="en-US" sz="2400" b="1"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Y</a:t>
              </a:r>
            </a:p>
          </p:txBody>
        </p:sp>
        <p:cxnSp>
          <p:nvCxnSpPr>
            <p:cNvPr id="61" name="OfficePLUS-4-2"/>
            <p:cNvCxnSpPr/>
            <p:nvPr/>
          </p:nvCxnSpPr>
          <p:spPr>
            <a:xfrm flipH="1">
              <a:off x="7691423" y="1662969"/>
              <a:ext cx="46560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OfficePLUS-5-2"/>
            <p:cNvCxnSpPr/>
            <p:nvPr/>
          </p:nvCxnSpPr>
          <p:spPr>
            <a:xfrm flipH="1">
              <a:off x="6821515" y="1662969"/>
              <a:ext cx="4381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6609288" y="2703928"/>
              <a:ext cx="1745171" cy="584775"/>
            </a:xfrm>
            <a:prstGeom prst="rect">
              <a:avLst/>
            </a:prstGeom>
            <a:noFill/>
          </p:spPr>
          <p:txBody>
            <a:bodyPr wrap="square">
              <a:spAutoFit/>
            </a:bodyPr>
            <a:lstStyle/>
            <a:p>
              <a:pPr algn="ctr"/>
              <a:r>
                <a:rPr kumimoji="0" lang="en-US" altLang="zh-CN" sz="1600" i="0" u="none" strike="noStrike" kern="1200" cap="none" spc="0" normalizeH="0" baseline="0" noProof="0" dirty="0">
                  <a:ln>
                    <a:noFill/>
                  </a:ln>
                  <a:solidFill>
                    <a:schemeClr val="bg1"/>
                  </a:solidFill>
                  <a:effectLst/>
                  <a:uLnTx/>
                  <a:uFillTx/>
                  <a:latin typeface="阿里巴巴普惠体 M" panose="00020600040101010101" pitchFamily="18" charset="-122"/>
                  <a:ea typeface="阿里巴巴普惠体 M" panose="00020600040101010101" pitchFamily="18" charset="-122"/>
                  <a:cs typeface="阿里巴巴普惠体 M" panose="00020600040101010101" pitchFamily="18" charset="-122"/>
                </a:rPr>
                <a:t>Based on sensory data</a:t>
              </a:r>
              <a:endParaRPr lang="zh-CN" altLang="en-US" sz="16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09" name="文本框 108"/>
          <p:cNvSpPr txBox="1"/>
          <p:nvPr/>
        </p:nvSpPr>
        <p:spPr>
          <a:xfrm>
            <a:off x="2375968" y="1455941"/>
            <a:ext cx="2656320" cy="584775"/>
          </a:xfrm>
          <a:prstGeom prst="rect">
            <a:avLst/>
          </a:prstGeom>
          <a:noFill/>
        </p:spPr>
        <p:txBody>
          <a:bodyPr wrap="square">
            <a:spAutoFit/>
          </a:bodyPr>
          <a:lstStyle/>
          <a:p>
            <a:pPr algn="ctr"/>
            <a:r>
              <a:rPr lang="en-US" altLang="zh-CN" sz="3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Motivation</a:t>
            </a:r>
            <a:endParaRPr lang="zh-CN" altLang="en-US" sz="3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15" name="文本框 114"/>
          <p:cNvSpPr txBox="1"/>
          <p:nvPr/>
        </p:nvSpPr>
        <p:spPr>
          <a:xfrm>
            <a:off x="911530" y="2804205"/>
            <a:ext cx="5585195" cy="830997"/>
          </a:xfrm>
          <a:prstGeom prst="rect">
            <a:avLst/>
          </a:prstGeom>
          <a:noFill/>
        </p:spPr>
        <p:txBody>
          <a:bodyPr wrap="square">
            <a:spAutoFit/>
          </a:bodyPr>
          <a:lstStyle/>
          <a:p>
            <a:pPr algn="ctr"/>
            <a:r>
              <a:rPr lang="en-US" altLang="zh-CN" sz="2400" b="1" dirty="0">
                <a:latin typeface="Arial" panose="020B0604020202020204" pitchFamily="34" charset="0"/>
                <a:ea typeface="阿里巴巴普惠体 M" panose="00020600040101010101" pitchFamily="18" charset="-122"/>
                <a:cs typeface="Arial" panose="020B0604020202020204" pitchFamily="34" charset="0"/>
              </a:rPr>
              <a:t>Explore the important physical and chemical properties of red wine</a:t>
            </a:r>
            <a:endParaRPr lang="zh-CN" altLang="en-US" sz="2400" b="1" dirty="0">
              <a:latin typeface="Arial" panose="020B0604020202020204" pitchFamily="34" charset="0"/>
              <a:ea typeface="阿里巴巴普惠体 M" panose="00020600040101010101" pitchFamily="18" charset="-122"/>
              <a:cs typeface="Arial" panose="020B0604020202020204" pitchFamily="34" charset="0"/>
            </a:endParaRPr>
          </a:p>
        </p:txBody>
      </p:sp>
      <p:pic>
        <p:nvPicPr>
          <p:cNvPr id="73" name="Picture 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0706" y="4660238"/>
            <a:ext cx="2118449" cy="9620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Скругленный прямоугольник 8"/>
          <p:cNvSpPr/>
          <p:nvPr/>
        </p:nvSpPr>
        <p:spPr>
          <a:xfrm>
            <a:off x="6464096" y="1306287"/>
            <a:ext cx="5033071" cy="4790724"/>
          </a:xfrm>
          <a:prstGeom prst="roundRect">
            <a:avLst/>
          </a:prstGeom>
          <a:solidFill>
            <a:srgbClr val="A17265"/>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2" name="Скругленный прямоугольник 8"/>
          <p:cNvSpPr/>
          <p:nvPr/>
        </p:nvSpPr>
        <p:spPr>
          <a:xfrm>
            <a:off x="842667" y="1306287"/>
            <a:ext cx="5033071" cy="4790724"/>
          </a:xfrm>
          <a:prstGeom prst="roundRect">
            <a:avLst/>
          </a:prstGeom>
          <a:solidFill>
            <a:schemeClr val="bg1"/>
          </a:solidFill>
          <a:ln>
            <a:noFill/>
          </a:ln>
          <a:effectLst>
            <a:outerShdw blurRad="203200" dist="889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baseline="0" noProof="0" dirty="0">
              <a:ln>
                <a:noFill/>
              </a:ln>
              <a:solidFill>
                <a:prstClr val="white"/>
              </a:solidFill>
              <a:effectLst/>
              <a:uLnTx/>
              <a:uFillTx/>
              <a:latin typeface="Raleway SemiBold"/>
              <a:ea typeface="+mn-ea"/>
              <a:cs typeface="+mn-cs"/>
            </a:endParaRPr>
          </a:p>
        </p:txBody>
      </p:sp>
      <p:sp>
        <p:nvSpPr>
          <p:cNvPr id="4" name="文本框 3"/>
          <p:cNvSpPr txBox="1"/>
          <p:nvPr/>
        </p:nvSpPr>
        <p:spPr>
          <a:xfrm>
            <a:off x="7080871" y="2219926"/>
            <a:ext cx="4025778" cy="754630"/>
          </a:xfrm>
          <a:prstGeom prst="rect">
            <a:avLst/>
          </a:prstGeom>
          <a:noFill/>
        </p:spPr>
        <p:txBody>
          <a:bodyPr wrap="square">
            <a:spAutoFit/>
          </a:bodyPr>
          <a:lstStyle/>
          <a:p>
            <a:pPr>
              <a:lnSpc>
                <a:spcPct val="150000"/>
              </a:lnSpc>
            </a:pPr>
            <a:r>
              <a:rPr lang="en-US" altLang="zh-CN" sz="16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Residual Sugar</a:t>
            </a:r>
            <a:endParaRPr lang="en-US" altLang="zh-CN" sz="14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nSpc>
                <a:spcPct val="150000"/>
              </a:lnSpc>
            </a:pPr>
            <a:r>
              <a:rPr lang="en-US"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Sugar remaining</a:t>
            </a:r>
            <a:endParaRPr lang="zh-CN"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 name="文本框 4"/>
          <p:cNvSpPr txBox="1"/>
          <p:nvPr/>
        </p:nvSpPr>
        <p:spPr>
          <a:xfrm>
            <a:off x="1496610" y="3314696"/>
            <a:ext cx="4112044" cy="954107"/>
          </a:xfrm>
          <a:prstGeom prst="rect">
            <a:avLst/>
          </a:prstGeom>
          <a:noFill/>
        </p:spPr>
        <p:txBody>
          <a:bodyPr wrap="square">
            <a:spAutoFit/>
          </a:bodyPr>
          <a:lstStyle/>
          <a:p>
            <a:r>
              <a:rPr lang="en-US" altLang="zh-CN" sz="2000" kern="1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Volatile Acidity</a:t>
            </a:r>
          </a:p>
          <a:p>
            <a:r>
              <a:rPr lang="en-US" altLang="zh-CN" sz="1800" kern="100" dirty="0">
                <a:effectLst/>
                <a:latin typeface="Times New Roman" panose="02020603050405020304" pitchFamily="18" charset="0"/>
                <a:ea typeface="等线" panose="02010600030101010101" pitchFamily="2" charset="-122"/>
              </a:rPr>
              <a:t>It can be smelled.</a:t>
            </a:r>
            <a:endParaRPr lang="zh-CN" altLang="zh-CN" sz="1800" kern="1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Ex: acetic acid, lactic acid</a:t>
            </a:r>
            <a:endParaRPr lang="zh-CN" altLang="zh-CN" kern="1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6" name="文本框 5"/>
          <p:cNvSpPr txBox="1"/>
          <p:nvPr/>
        </p:nvSpPr>
        <p:spPr>
          <a:xfrm>
            <a:off x="1496610" y="4491966"/>
            <a:ext cx="4302350" cy="954107"/>
          </a:xfrm>
          <a:prstGeom prst="rect">
            <a:avLst/>
          </a:prstGeom>
          <a:noFill/>
        </p:spPr>
        <p:txBody>
          <a:bodyPr wrap="square">
            <a:spAutoFit/>
          </a:bodyPr>
          <a:lstStyle/>
          <a:p>
            <a:r>
              <a:rPr lang="en-US" altLang="zh-CN" sz="2000" kern="1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Citric Acid</a:t>
            </a:r>
            <a:endParaRPr lang="en-US" altLang="zh-CN" dirty="0">
              <a:solidFill>
                <a:prstClr val="black"/>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r>
              <a:rPr lang="en-US" altLang="zh-CN" sz="1800" dirty="0">
                <a:effectLst/>
                <a:latin typeface="Times New Roman" panose="02020603050405020304" pitchFamily="18" charset="0"/>
                <a:ea typeface="等线" panose="02010600030101010101" pitchFamily="2" charset="-122"/>
              </a:rPr>
              <a:t>The same as fixed acidity and volatile acidity, but it exists in small quantities</a:t>
            </a:r>
            <a:endParaRPr lang="zh-CN" altLang="zh-CN" kern="1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7" name="文本框 6"/>
          <p:cNvSpPr txBox="1"/>
          <p:nvPr/>
        </p:nvSpPr>
        <p:spPr>
          <a:xfrm>
            <a:off x="1496610" y="2137426"/>
            <a:ext cx="410876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kern="100" dirty="0">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Fixed Acidity</a:t>
            </a:r>
            <a:endParaRPr lang="en-US" altLang="zh-CN" dirty="0">
              <a:solidFill>
                <a:prstClr val="black"/>
              </a:solidFill>
              <a:latin typeface="阿里巴巴普惠体 M" panose="00020600040101010101" pitchFamily="18" charset="-122"/>
              <a:ea typeface="阿里巴巴普惠体 L" panose="00020600040101010101" pitchFamily="18" charset="-122"/>
              <a:cs typeface="阿里巴巴普惠体 M"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Times New Roman" panose="02020603050405020304" pitchFamily="18" charset="0"/>
                <a:ea typeface="等线" panose="02010600030101010101" pitchFamily="2" charset="-122"/>
              </a:rPr>
              <a:t>It can be tasted in the mouth. </a:t>
            </a:r>
            <a:endParaRPr lang="zh-CN" altLang="zh-CN" sz="1800" kern="1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Ex: tartaric acid, malic acid</a:t>
            </a:r>
            <a:endPar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7080871" y="4027509"/>
            <a:ext cx="2809134" cy="754630"/>
          </a:xfrm>
          <a:prstGeom prst="rect">
            <a:avLst/>
          </a:prstGeom>
          <a:noFill/>
        </p:spPr>
        <p:txBody>
          <a:bodyPr wrap="square">
            <a:spAutoFit/>
          </a:bodyPr>
          <a:lstStyle/>
          <a:p>
            <a:pPr>
              <a:lnSpc>
                <a:spcPct val="150000"/>
              </a:lnSpc>
            </a:pPr>
            <a:r>
              <a:rPr lang="en-US" altLang="zh-CN" sz="16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PH</a:t>
            </a:r>
            <a:endParaRPr lang="en-US"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nSpc>
                <a:spcPct val="150000"/>
              </a:lnSpc>
            </a:pPr>
            <a:r>
              <a:rPr kumimoji="0" lang="en-US" altLang="zh-CN" sz="1400" b="0" i="0" u="none" strike="noStrike" kern="1200" cap="none" spc="0" normalizeH="0" baseline="0" noProof="0" dirty="0">
                <a:ln>
                  <a:noFill/>
                </a:ln>
                <a:solidFill>
                  <a:schemeClr val="bg1"/>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PH value</a:t>
            </a:r>
            <a:endParaRPr lang="en-US" altLang="zh-CN" sz="14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0" name="文本框 9"/>
          <p:cNvSpPr txBox="1"/>
          <p:nvPr/>
        </p:nvSpPr>
        <p:spPr>
          <a:xfrm>
            <a:off x="7080871" y="2982028"/>
            <a:ext cx="4078555" cy="1077796"/>
          </a:xfrm>
          <a:prstGeom prst="rect">
            <a:avLst/>
          </a:prstGeom>
          <a:noFill/>
        </p:spPr>
        <p:txBody>
          <a:bodyPr wrap="square">
            <a:spAutoFit/>
          </a:bodyPr>
          <a:lstStyle/>
          <a:p>
            <a:pPr>
              <a:lnSpc>
                <a:spcPct val="150000"/>
              </a:lnSpc>
            </a:pPr>
            <a:r>
              <a:rPr lang="en-US" altLang="zh-CN" sz="16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Density</a:t>
            </a:r>
            <a:endParaRPr lang="en-US"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nSpc>
                <a:spcPct val="150000"/>
              </a:lnSpc>
            </a:pPr>
            <a:r>
              <a:rPr kumimoji="0" lang="en-US" altLang="zh-CN" sz="1400" b="0" i="0" u="none" strike="noStrike" kern="1200" cap="none" spc="0" normalizeH="0" baseline="0" noProof="0" dirty="0">
                <a:ln>
                  <a:noFill/>
                </a:ln>
                <a:solidFill>
                  <a:schemeClr val="bg1"/>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The degree to which fructose is converted to alcohol concentration</a:t>
            </a:r>
            <a:endParaRPr lang="en-US" altLang="zh-CN" sz="14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1" name="文本框 10"/>
          <p:cNvSpPr txBox="1"/>
          <p:nvPr/>
        </p:nvSpPr>
        <p:spPr>
          <a:xfrm>
            <a:off x="7080871" y="4797083"/>
            <a:ext cx="3447262" cy="754630"/>
          </a:xfrm>
          <a:prstGeom prst="rect">
            <a:avLst/>
          </a:prstGeom>
          <a:noFill/>
        </p:spPr>
        <p:txBody>
          <a:bodyPr wrap="square">
            <a:spAutoFit/>
          </a:bodyPr>
          <a:lstStyle/>
          <a:p>
            <a:pPr>
              <a:lnSpc>
                <a:spcPct val="150000"/>
              </a:lnSpc>
            </a:pPr>
            <a:r>
              <a:rPr lang="en-US" altLang="zh-CN" sz="1600" kern="1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Alcohol</a:t>
            </a:r>
            <a:endParaRPr lang="en-US" altLang="zh-CN" sz="16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nSpc>
                <a:spcPct val="150000"/>
              </a:lnSpc>
            </a:pPr>
            <a:r>
              <a:rPr lang="en-US"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Alcohol concentration</a:t>
            </a:r>
            <a:endParaRPr lang="zh-CN" altLang="zh-CN" sz="14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12" name="文本框 11"/>
          <p:cNvSpPr txBox="1"/>
          <p:nvPr/>
        </p:nvSpPr>
        <p:spPr>
          <a:xfrm>
            <a:off x="1251232" y="1615161"/>
            <a:ext cx="410876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00" dirty="0">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Acid indicators</a:t>
            </a:r>
            <a:endPar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1035284" y="359410"/>
            <a:ext cx="350710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Attributes of X</a:t>
            </a:r>
          </a:p>
        </p:txBody>
      </p:sp>
      <p:sp>
        <p:nvSpPr>
          <p:cNvPr id="15"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17" name="文本框 16"/>
          <p:cNvSpPr txBox="1"/>
          <p:nvPr/>
        </p:nvSpPr>
        <p:spPr>
          <a:xfrm>
            <a:off x="6926249" y="1615160"/>
            <a:ext cx="410876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00" dirty="0">
                <a:solidFill>
                  <a:schemeClr val="bg1"/>
                </a:solidFill>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Others indicators</a:t>
            </a:r>
            <a:endParaRPr kumimoji="0" lang="zh-CN" altLang="en-US" sz="2800" b="1" i="0" u="none" strike="noStrike" kern="1200" cap="none" spc="0" normalizeH="0" baseline="0" noProof="0" dirty="0">
              <a:ln>
                <a:noFill/>
              </a:ln>
              <a:solidFill>
                <a:schemeClr val="bg1"/>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11032" y="644952"/>
            <a:ext cx="4167582" cy="830997"/>
          </a:xfrm>
          <a:prstGeom prst="rect">
            <a:avLst/>
          </a:prstGeom>
          <a:noFill/>
        </p:spPr>
        <p:txBody>
          <a:bodyPr wrap="square">
            <a:spAutoFit/>
          </a:bodyPr>
          <a:lstStyle/>
          <a:p>
            <a:pPr algn="ctr"/>
            <a:r>
              <a:rPr lang="en-US" altLang="zh-CN" sz="4800" b="1" dirty="0">
                <a:solidFill>
                  <a:schemeClr val="bg1"/>
                </a:solidFill>
                <a:latin typeface="Aharoni" panose="02010803020104030203" pitchFamily="2" charset="-79"/>
                <a:ea typeface="等线" panose="02010600030101010101" pitchFamily="2" charset="-122"/>
                <a:cs typeface="Aharoni" panose="02010803020104030203" pitchFamily="2" charset="-79"/>
              </a:rPr>
              <a:t>Objective</a:t>
            </a:r>
            <a:endParaRPr lang="zh-CN" altLang="en-US" sz="4800" b="1" dirty="0">
              <a:solidFill>
                <a:schemeClr val="bg1"/>
              </a:solidFill>
              <a:latin typeface="Aharoni" panose="02010803020104030203" pitchFamily="2" charset="-79"/>
              <a:ea typeface="等线" panose="02010600030101010101" pitchFamily="2" charset="-122"/>
              <a:cs typeface="Aharoni" panose="02010803020104030203" pitchFamily="2" charset="-79"/>
            </a:endParaRPr>
          </a:p>
        </p:txBody>
      </p:sp>
      <p:sp>
        <p:nvSpPr>
          <p:cNvPr id="26" name="矩形 25"/>
          <p:cNvSpPr/>
          <p:nvPr/>
        </p:nvSpPr>
        <p:spPr>
          <a:xfrm>
            <a:off x="-116114" y="2194560"/>
            <a:ext cx="12424228" cy="3742092"/>
          </a:xfrm>
          <a:prstGeom prst="rect">
            <a:avLst/>
          </a:prstGeom>
          <a:solidFill>
            <a:schemeClr val="tx1">
              <a:alpha val="68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1" name="任意多边形: 形状 10"/>
          <p:cNvSpPr/>
          <p:nvPr/>
        </p:nvSpPr>
        <p:spPr>
          <a:xfrm>
            <a:off x="1775360" y="76602"/>
            <a:ext cx="3566260" cy="6600294"/>
          </a:xfrm>
          <a:custGeom>
            <a:avLst/>
            <a:gdLst>
              <a:gd name="connsiteX0" fmla="*/ 1149468 w 3293552"/>
              <a:gd name="connsiteY0" fmla="*/ 5803489 h 5986463"/>
              <a:gd name="connsiteX1" fmla="*/ 1162922 w 3293552"/>
              <a:gd name="connsiteY1" fmla="*/ 5821428 h 5986463"/>
              <a:gd name="connsiteX2" fmla="*/ 1181972 w 3293552"/>
              <a:gd name="connsiteY2" fmla="*/ 5827778 h 5986463"/>
              <a:gd name="connsiteX3" fmla="*/ 1142676 w 3293552"/>
              <a:gd name="connsiteY3" fmla="*/ 5828652 h 5986463"/>
              <a:gd name="connsiteX4" fmla="*/ 1142206 w 3293552"/>
              <a:gd name="connsiteY4" fmla="*/ 5815013 h 5986463"/>
              <a:gd name="connsiteX5" fmla="*/ 1146969 w 3293552"/>
              <a:gd name="connsiteY5" fmla="*/ 5805488 h 5986463"/>
              <a:gd name="connsiteX6" fmla="*/ 2963863 w 3293552"/>
              <a:gd name="connsiteY6" fmla="*/ 5698331 h 5986463"/>
              <a:gd name="connsiteX7" fmla="*/ 2963589 w 3293552"/>
              <a:gd name="connsiteY7" fmla="*/ 5699593 h 5986463"/>
              <a:gd name="connsiteX8" fmla="*/ 2960382 w 3293552"/>
              <a:gd name="connsiteY8" fmla="*/ 5698881 h 5986463"/>
              <a:gd name="connsiteX9" fmla="*/ 2947194 w 3293552"/>
              <a:gd name="connsiteY9" fmla="*/ 5695950 h 5986463"/>
              <a:gd name="connsiteX10" fmla="*/ 2960382 w 3293552"/>
              <a:gd name="connsiteY10" fmla="*/ 5698881 h 5986463"/>
              <a:gd name="connsiteX11" fmla="*/ 2939618 w 3293552"/>
              <a:gd name="connsiteY11" fmla="*/ 5702159 h 5986463"/>
              <a:gd name="connsiteX12" fmla="*/ 2939719 w 3293552"/>
              <a:gd name="connsiteY12" fmla="*/ 5702038 h 5986463"/>
              <a:gd name="connsiteX13" fmla="*/ 2947194 w 3293552"/>
              <a:gd name="connsiteY13" fmla="*/ 5695950 h 5986463"/>
              <a:gd name="connsiteX14" fmla="*/ 1916113 w 3293552"/>
              <a:gd name="connsiteY14" fmla="*/ 4021931 h 5986463"/>
              <a:gd name="connsiteX15" fmla="*/ 1908969 w 3293552"/>
              <a:gd name="connsiteY15" fmla="*/ 4024313 h 5986463"/>
              <a:gd name="connsiteX16" fmla="*/ 1906588 w 3293552"/>
              <a:gd name="connsiteY16" fmla="*/ 4036219 h 5986463"/>
              <a:gd name="connsiteX17" fmla="*/ 1904206 w 3293552"/>
              <a:gd name="connsiteY17" fmla="*/ 4045744 h 5986463"/>
              <a:gd name="connsiteX18" fmla="*/ 1906588 w 3293552"/>
              <a:gd name="connsiteY18" fmla="*/ 4138613 h 5986463"/>
              <a:gd name="connsiteX19" fmla="*/ 1918494 w 3293552"/>
              <a:gd name="connsiteY19" fmla="*/ 4200525 h 5986463"/>
              <a:gd name="connsiteX20" fmla="*/ 1920875 w 3293552"/>
              <a:gd name="connsiteY20" fmla="*/ 4217194 h 5986463"/>
              <a:gd name="connsiteX21" fmla="*/ 1923256 w 3293552"/>
              <a:gd name="connsiteY21" fmla="*/ 4229100 h 5986463"/>
              <a:gd name="connsiteX22" fmla="*/ 1928019 w 3293552"/>
              <a:gd name="connsiteY22" fmla="*/ 4260056 h 5986463"/>
              <a:gd name="connsiteX23" fmla="*/ 1923256 w 3293552"/>
              <a:gd name="connsiteY23" fmla="*/ 4329113 h 5986463"/>
              <a:gd name="connsiteX24" fmla="*/ 1916113 w 3293552"/>
              <a:gd name="connsiteY24" fmla="*/ 4352925 h 5986463"/>
              <a:gd name="connsiteX25" fmla="*/ 1913731 w 3293552"/>
              <a:gd name="connsiteY25" fmla="*/ 4371975 h 5986463"/>
              <a:gd name="connsiteX26" fmla="*/ 1908969 w 3293552"/>
              <a:gd name="connsiteY26" fmla="*/ 4402931 h 5986463"/>
              <a:gd name="connsiteX27" fmla="*/ 1911350 w 3293552"/>
              <a:gd name="connsiteY27" fmla="*/ 4486275 h 5986463"/>
              <a:gd name="connsiteX28" fmla="*/ 1923256 w 3293552"/>
              <a:gd name="connsiteY28" fmla="*/ 4593431 h 5986463"/>
              <a:gd name="connsiteX29" fmla="*/ 1923256 w 3293552"/>
              <a:gd name="connsiteY29" fmla="*/ 4917281 h 5986463"/>
              <a:gd name="connsiteX30" fmla="*/ 1925343 w 3293552"/>
              <a:gd name="connsiteY30" fmla="*/ 5128019 h 5986463"/>
              <a:gd name="connsiteX31" fmla="*/ 1925346 w 3293552"/>
              <a:gd name="connsiteY31" fmla="*/ 5143140 h 5986463"/>
              <a:gd name="connsiteX32" fmla="*/ 1925122 w 3293552"/>
              <a:gd name="connsiteY32" fmla="*/ 5141308 h 5986463"/>
              <a:gd name="connsiteX33" fmla="*/ 1925349 w 3293552"/>
              <a:gd name="connsiteY33" fmla="*/ 5159406 h 5986463"/>
              <a:gd name="connsiteX34" fmla="*/ 1925346 w 3293552"/>
              <a:gd name="connsiteY34" fmla="*/ 5143140 h 5986463"/>
              <a:gd name="connsiteX35" fmla="*/ 1926049 w 3293552"/>
              <a:gd name="connsiteY35" fmla="*/ 5148872 h 5986463"/>
              <a:gd name="connsiteX36" fmla="*/ 1928019 w 3293552"/>
              <a:gd name="connsiteY36" fmla="*/ 5188744 h 5986463"/>
              <a:gd name="connsiteX37" fmla="*/ 1935163 w 3293552"/>
              <a:gd name="connsiteY37" fmla="*/ 5269706 h 5986463"/>
              <a:gd name="connsiteX38" fmla="*/ 1932781 w 3293552"/>
              <a:gd name="connsiteY38" fmla="*/ 5379244 h 5986463"/>
              <a:gd name="connsiteX39" fmla="*/ 1928019 w 3293552"/>
              <a:gd name="connsiteY39" fmla="*/ 5434013 h 5986463"/>
              <a:gd name="connsiteX40" fmla="*/ 1923256 w 3293552"/>
              <a:gd name="connsiteY40" fmla="*/ 5479256 h 5986463"/>
              <a:gd name="connsiteX41" fmla="*/ 1913731 w 3293552"/>
              <a:gd name="connsiteY41" fmla="*/ 5529263 h 5986463"/>
              <a:gd name="connsiteX42" fmla="*/ 1906588 w 3293552"/>
              <a:gd name="connsiteY42" fmla="*/ 5550694 h 5986463"/>
              <a:gd name="connsiteX43" fmla="*/ 1901825 w 3293552"/>
              <a:gd name="connsiteY43" fmla="*/ 5564981 h 5986463"/>
              <a:gd name="connsiteX44" fmla="*/ 1897063 w 3293552"/>
              <a:gd name="connsiteY44" fmla="*/ 5603081 h 5986463"/>
              <a:gd name="connsiteX45" fmla="*/ 1942306 w 3293552"/>
              <a:gd name="connsiteY45" fmla="*/ 5569744 h 5986463"/>
              <a:gd name="connsiteX46" fmla="*/ 1958975 w 3293552"/>
              <a:gd name="connsiteY46" fmla="*/ 5553075 h 5986463"/>
              <a:gd name="connsiteX47" fmla="*/ 1973263 w 3293552"/>
              <a:gd name="connsiteY47" fmla="*/ 5536406 h 5986463"/>
              <a:gd name="connsiteX48" fmla="*/ 2008981 w 3293552"/>
              <a:gd name="connsiteY48" fmla="*/ 5512594 h 5986463"/>
              <a:gd name="connsiteX49" fmla="*/ 2028031 w 3293552"/>
              <a:gd name="connsiteY49" fmla="*/ 5491163 h 5986463"/>
              <a:gd name="connsiteX50" fmla="*/ 2032794 w 3293552"/>
              <a:gd name="connsiteY50" fmla="*/ 5479256 h 5986463"/>
              <a:gd name="connsiteX51" fmla="*/ 2037556 w 3293552"/>
              <a:gd name="connsiteY51" fmla="*/ 5464969 h 5986463"/>
              <a:gd name="connsiteX52" fmla="*/ 2049463 w 3293552"/>
              <a:gd name="connsiteY52" fmla="*/ 5436394 h 5986463"/>
              <a:gd name="connsiteX53" fmla="*/ 2054225 w 3293552"/>
              <a:gd name="connsiteY53" fmla="*/ 5422106 h 5986463"/>
              <a:gd name="connsiteX54" fmla="*/ 2087563 w 3293552"/>
              <a:gd name="connsiteY54" fmla="*/ 5353050 h 5986463"/>
              <a:gd name="connsiteX55" fmla="*/ 2089944 w 3293552"/>
              <a:gd name="connsiteY55" fmla="*/ 5336381 h 5986463"/>
              <a:gd name="connsiteX56" fmla="*/ 2094706 w 3293552"/>
              <a:gd name="connsiteY56" fmla="*/ 5314950 h 5986463"/>
              <a:gd name="connsiteX57" fmla="*/ 2104231 w 3293552"/>
              <a:gd name="connsiteY57" fmla="*/ 5253038 h 5986463"/>
              <a:gd name="connsiteX58" fmla="*/ 2106613 w 3293552"/>
              <a:gd name="connsiteY58" fmla="*/ 5200650 h 5986463"/>
              <a:gd name="connsiteX59" fmla="*/ 2092325 w 3293552"/>
              <a:gd name="connsiteY59" fmla="*/ 5112544 h 5986463"/>
              <a:gd name="connsiteX60" fmla="*/ 2089944 w 3293552"/>
              <a:gd name="connsiteY60" fmla="*/ 5093494 h 5986463"/>
              <a:gd name="connsiteX61" fmla="*/ 2070894 w 3293552"/>
              <a:gd name="connsiteY61" fmla="*/ 5031581 h 5986463"/>
              <a:gd name="connsiteX62" fmla="*/ 2068513 w 3293552"/>
              <a:gd name="connsiteY62" fmla="*/ 4995863 h 5986463"/>
              <a:gd name="connsiteX63" fmla="*/ 2066131 w 3293552"/>
              <a:gd name="connsiteY63" fmla="*/ 4976813 h 5986463"/>
              <a:gd name="connsiteX64" fmla="*/ 2063750 w 3293552"/>
              <a:gd name="connsiteY64" fmla="*/ 4950619 h 5986463"/>
              <a:gd name="connsiteX65" fmla="*/ 2068513 w 3293552"/>
              <a:gd name="connsiteY65" fmla="*/ 4874419 h 5986463"/>
              <a:gd name="connsiteX66" fmla="*/ 2082800 w 3293552"/>
              <a:gd name="connsiteY66" fmla="*/ 4819650 h 5986463"/>
              <a:gd name="connsiteX67" fmla="*/ 2080419 w 3293552"/>
              <a:gd name="connsiteY67" fmla="*/ 4714875 h 5986463"/>
              <a:gd name="connsiteX68" fmla="*/ 2068513 w 3293552"/>
              <a:gd name="connsiteY68" fmla="*/ 4648200 h 5986463"/>
              <a:gd name="connsiteX69" fmla="*/ 2066131 w 3293552"/>
              <a:gd name="connsiteY69" fmla="*/ 4622006 h 5986463"/>
              <a:gd name="connsiteX70" fmla="*/ 2058988 w 3293552"/>
              <a:gd name="connsiteY70" fmla="*/ 4588669 h 5986463"/>
              <a:gd name="connsiteX71" fmla="*/ 2056606 w 3293552"/>
              <a:gd name="connsiteY71" fmla="*/ 4572000 h 5986463"/>
              <a:gd name="connsiteX72" fmla="*/ 2061369 w 3293552"/>
              <a:gd name="connsiteY72" fmla="*/ 4476750 h 5986463"/>
              <a:gd name="connsiteX73" fmla="*/ 2063750 w 3293552"/>
              <a:gd name="connsiteY73" fmla="*/ 4460081 h 5986463"/>
              <a:gd name="connsiteX74" fmla="*/ 2070894 w 3293552"/>
              <a:gd name="connsiteY74" fmla="*/ 4410075 h 5986463"/>
              <a:gd name="connsiteX75" fmla="*/ 2073275 w 3293552"/>
              <a:gd name="connsiteY75" fmla="*/ 4400550 h 5986463"/>
              <a:gd name="connsiteX76" fmla="*/ 2080419 w 3293552"/>
              <a:gd name="connsiteY76" fmla="*/ 4329113 h 5986463"/>
              <a:gd name="connsiteX77" fmla="*/ 2078038 w 3293552"/>
              <a:gd name="connsiteY77" fmla="*/ 4264819 h 5986463"/>
              <a:gd name="connsiteX78" fmla="*/ 2070894 w 3293552"/>
              <a:gd name="connsiteY78" fmla="*/ 4236244 h 5986463"/>
              <a:gd name="connsiteX79" fmla="*/ 2066131 w 3293552"/>
              <a:gd name="connsiteY79" fmla="*/ 4219575 h 5986463"/>
              <a:gd name="connsiteX80" fmla="*/ 2054225 w 3293552"/>
              <a:gd name="connsiteY80" fmla="*/ 4193381 h 5986463"/>
              <a:gd name="connsiteX81" fmla="*/ 2047081 w 3293552"/>
              <a:gd name="connsiteY81" fmla="*/ 4171950 h 5986463"/>
              <a:gd name="connsiteX82" fmla="*/ 2035175 w 3293552"/>
              <a:gd name="connsiteY82" fmla="*/ 4140994 h 5986463"/>
              <a:gd name="connsiteX83" fmla="*/ 2016125 w 3293552"/>
              <a:gd name="connsiteY83" fmla="*/ 4112419 h 5986463"/>
              <a:gd name="connsiteX84" fmla="*/ 2008981 w 3293552"/>
              <a:gd name="connsiteY84" fmla="*/ 4105275 h 5986463"/>
              <a:gd name="connsiteX85" fmla="*/ 1989931 w 3293552"/>
              <a:gd name="connsiteY85" fmla="*/ 4081463 h 5986463"/>
              <a:gd name="connsiteX86" fmla="*/ 1975644 w 3293552"/>
              <a:gd name="connsiteY86" fmla="*/ 4064794 h 5986463"/>
              <a:gd name="connsiteX87" fmla="*/ 1966119 w 3293552"/>
              <a:gd name="connsiteY87" fmla="*/ 4055269 h 5986463"/>
              <a:gd name="connsiteX88" fmla="*/ 1954213 w 3293552"/>
              <a:gd name="connsiteY88" fmla="*/ 4045744 h 5986463"/>
              <a:gd name="connsiteX89" fmla="*/ 1947069 w 3293552"/>
              <a:gd name="connsiteY89" fmla="*/ 4038600 h 5986463"/>
              <a:gd name="connsiteX90" fmla="*/ 1935163 w 3293552"/>
              <a:gd name="connsiteY90" fmla="*/ 4033838 h 5986463"/>
              <a:gd name="connsiteX91" fmla="*/ 1928019 w 3293552"/>
              <a:gd name="connsiteY91" fmla="*/ 4029075 h 5986463"/>
              <a:gd name="connsiteX92" fmla="*/ 1916113 w 3293552"/>
              <a:gd name="connsiteY92" fmla="*/ 4021931 h 5986463"/>
              <a:gd name="connsiteX93" fmla="*/ 510845 w 3293552"/>
              <a:gd name="connsiteY93" fmla="*/ 1741738 h 5986463"/>
              <a:gd name="connsiteX94" fmla="*/ 511226 w 3293552"/>
              <a:gd name="connsiteY94" fmla="*/ 1741863 h 5986463"/>
              <a:gd name="connsiteX95" fmla="*/ 508672 w 3293552"/>
              <a:gd name="connsiteY95" fmla="*/ 1745699 h 5986463"/>
              <a:gd name="connsiteX96" fmla="*/ 913130 w 3293552"/>
              <a:gd name="connsiteY96" fmla="*/ 0 h 5986463"/>
              <a:gd name="connsiteX97" fmla="*/ 1096010 w 3293552"/>
              <a:gd name="connsiteY97" fmla="*/ 19050 h 5986463"/>
              <a:gd name="connsiteX98" fmla="*/ 1160780 w 3293552"/>
              <a:gd name="connsiteY98" fmla="*/ 34290 h 5986463"/>
              <a:gd name="connsiteX99" fmla="*/ 1271270 w 3293552"/>
              <a:gd name="connsiteY99" fmla="*/ 30480 h 5986463"/>
              <a:gd name="connsiteX100" fmla="*/ 1304370 w 3293552"/>
              <a:gd name="connsiteY100" fmla="*/ 26802 h 5986463"/>
              <a:gd name="connsiteX101" fmla="*/ 1312531 w 3293552"/>
              <a:gd name="connsiteY101" fmla="*/ 32168 h 5986463"/>
              <a:gd name="connsiteX102" fmla="*/ 1325526 w 3293552"/>
              <a:gd name="connsiteY102" fmla="*/ 51395 h 5986463"/>
              <a:gd name="connsiteX103" fmla="*/ 1364512 w 3293552"/>
              <a:gd name="connsiteY103" fmla="*/ 128300 h 5986463"/>
              <a:gd name="connsiteX104" fmla="*/ 1371009 w 3293552"/>
              <a:gd name="connsiteY104" fmla="*/ 455148 h 5986463"/>
              <a:gd name="connsiteX105" fmla="*/ 1384005 w 3293552"/>
              <a:gd name="connsiteY105" fmla="*/ 525645 h 5986463"/>
              <a:gd name="connsiteX106" fmla="*/ 1390503 w 3293552"/>
              <a:gd name="connsiteY106" fmla="*/ 589733 h 5986463"/>
              <a:gd name="connsiteX107" fmla="*/ 1403498 w 3293552"/>
              <a:gd name="connsiteY107" fmla="*/ 634594 h 5986463"/>
              <a:gd name="connsiteX108" fmla="*/ 1409996 w 3293552"/>
              <a:gd name="connsiteY108" fmla="*/ 679455 h 5986463"/>
              <a:gd name="connsiteX109" fmla="*/ 1415488 w 3293552"/>
              <a:gd name="connsiteY109" fmla="*/ 695706 h 5986463"/>
              <a:gd name="connsiteX110" fmla="*/ 1406994 w 3293552"/>
              <a:gd name="connsiteY110" fmla="*/ 730261 h 5986463"/>
              <a:gd name="connsiteX111" fmla="*/ 1400810 w 3293552"/>
              <a:gd name="connsiteY111" fmla="*/ 769620 h 5986463"/>
              <a:gd name="connsiteX112" fmla="*/ 1397000 w 3293552"/>
              <a:gd name="connsiteY112" fmla="*/ 803910 h 5986463"/>
              <a:gd name="connsiteX113" fmla="*/ 1389380 w 3293552"/>
              <a:gd name="connsiteY113" fmla="*/ 861060 h 5986463"/>
              <a:gd name="connsiteX114" fmla="*/ 1377950 w 3293552"/>
              <a:gd name="connsiteY114" fmla="*/ 994410 h 5986463"/>
              <a:gd name="connsiteX115" fmla="*/ 1385570 w 3293552"/>
              <a:gd name="connsiteY115" fmla="*/ 1051560 h 5986463"/>
              <a:gd name="connsiteX116" fmla="*/ 1397000 w 3293552"/>
              <a:gd name="connsiteY116" fmla="*/ 1066800 h 5986463"/>
              <a:gd name="connsiteX117" fmla="*/ 1410936 w 3293552"/>
              <a:gd name="connsiteY117" fmla="*/ 1069269 h 5986463"/>
              <a:gd name="connsiteX118" fmla="*/ 1413444 w 3293552"/>
              <a:gd name="connsiteY118" fmla="*/ 1070716 h 5986463"/>
              <a:gd name="connsiteX119" fmla="*/ 1403498 w 3293552"/>
              <a:gd name="connsiteY119" fmla="*/ 1134479 h 5986463"/>
              <a:gd name="connsiteX120" fmla="*/ 1455479 w 3293552"/>
              <a:gd name="connsiteY120" fmla="*/ 1121661 h 5986463"/>
              <a:gd name="connsiteX121" fmla="*/ 1476216 w 3293552"/>
              <a:gd name="connsiteY121" fmla="*/ 1111435 h 5986463"/>
              <a:gd name="connsiteX122" fmla="*/ 1481082 w 3293552"/>
              <a:gd name="connsiteY122" fmla="*/ 1111947 h 5986463"/>
              <a:gd name="connsiteX123" fmla="*/ 1614170 w 3293552"/>
              <a:gd name="connsiteY123" fmla="*/ 1108710 h 5986463"/>
              <a:gd name="connsiteX124" fmla="*/ 1671320 w 3293552"/>
              <a:gd name="connsiteY124" fmla="*/ 1093470 h 5986463"/>
              <a:gd name="connsiteX125" fmla="*/ 1686560 w 3293552"/>
              <a:gd name="connsiteY125" fmla="*/ 1089660 h 5986463"/>
              <a:gd name="connsiteX126" fmla="*/ 1728470 w 3293552"/>
              <a:gd name="connsiteY126" fmla="*/ 1078230 h 5986463"/>
              <a:gd name="connsiteX127" fmla="*/ 1816100 w 3293552"/>
              <a:gd name="connsiteY127" fmla="*/ 1074420 h 5986463"/>
              <a:gd name="connsiteX128" fmla="*/ 1911350 w 3293552"/>
              <a:gd name="connsiteY128" fmla="*/ 1066800 h 5986463"/>
              <a:gd name="connsiteX129" fmla="*/ 2014220 w 3293552"/>
              <a:gd name="connsiteY129" fmla="*/ 1059180 h 5986463"/>
              <a:gd name="connsiteX130" fmla="*/ 2223770 w 3293552"/>
              <a:gd name="connsiteY130" fmla="*/ 1055370 h 5986463"/>
              <a:gd name="connsiteX131" fmla="*/ 2353310 w 3293552"/>
              <a:gd name="connsiteY131" fmla="*/ 1062990 h 5986463"/>
              <a:gd name="connsiteX132" fmla="*/ 2437130 w 3293552"/>
              <a:gd name="connsiteY132" fmla="*/ 1066800 h 5986463"/>
              <a:gd name="connsiteX133" fmla="*/ 2616200 w 3293552"/>
              <a:gd name="connsiteY133" fmla="*/ 1070610 h 5986463"/>
              <a:gd name="connsiteX134" fmla="*/ 2631440 w 3293552"/>
              <a:gd name="connsiteY134" fmla="*/ 1074420 h 5986463"/>
              <a:gd name="connsiteX135" fmla="*/ 2829560 w 3293552"/>
              <a:gd name="connsiteY135" fmla="*/ 1093470 h 5986463"/>
              <a:gd name="connsiteX136" fmla="*/ 2894330 w 3293552"/>
              <a:gd name="connsiteY136" fmla="*/ 1097280 h 5986463"/>
              <a:gd name="connsiteX137" fmla="*/ 2971873 w 3293552"/>
              <a:gd name="connsiteY137" fmla="*/ 1095665 h 5986463"/>
              <a:gd name="connsiteX138" fmla="*/ 2976360 w 3293552"/>
              <a:gd name="connsiteY138" fmla="*/ 1101922 h 5986463"/>
              <a:gd name="connsiteX139" fmla="*/ 2982433 w 3293552"/>
              <a:gd name="connsiteY139" fmla="*/ 1128070 h 5986463"/>
              <a:gd name="connsiteX140" fmla="*/ 3003620 w 3293552"/>
              <a:gd name="connsiteY140" fmla="*/ 1188526 h 5986463"/>
              <a:gd name="connsiteX141" fmla="*/ 3002029 w 3293552"/>
              <a:gd name="connsiteY141" fmla="*/ 1185872 h 5986463"/>
              <a:gd name="connsiteX142" fmla="*/ 3000337 w 3293552"/>
              <a:gd name="connsiteY142" fmla="*/ 1182377 h 5986463"/>
              <a:gd name="connsiteX143" fmla="*/ 3001765 w 3293552"/>
              <a:gd name="connsiteY143" fmla="*/ 1185432 h 5986463"/>
              <a:gd name="connsiteX144" fmla="*/ 3002029 w 3293552"/>
              <a:gd name="connsiteY144" fmla="*/ 1185872 h 5986463"/>
              <a:gd name="connsiteX145" fmla="*/ 3002265 w 3293552"/>
              <a:gd name="connsiteY145" fmla="*/ 1186360 h 5986463"/>
              <a:gd name="connsiteX146" fmla="*/ 3027916 w 3293552"/>
              <a:gd name="connsiteY146" fmla="*/ 1243428 h 5986463"/>
              <a:gd name="connsiteX147" fmla="*/ 3099391 w 3293552"/>
              <a:gd name="connsiteY147" fmla="*/ 1416465 h 5986463"/>
              <a:gd name="connsiteX148" fmla="*/ 3138377 w 3293552"/>
              <a:gd name="connsiteY148" fmla="*/ 1506188 h 5986463"/>
              <a:gd name="connsiteX149" fmla="*/ 3144875 w 3293552"/>
              <a:gd name="connsiteY149" fmla="*/ 1563867 h 5986463"/>
              <a:gd name="connsiteX150" fmla="*/ 3170865 w 3293552"/>
              <a:gd name="connsiteY150" fmla="*/ 1781766 h 5986463"/>
              <a:gd name="connsiteX151" fmla="*/ 3157870 w 3293552"/>
              <a:gd name="connsiteY151" fmla="*/ 2082978 h 5986463"/>
              <a:gd name="connsiteX152" fmla="*/ 3170865 w 3293552"/>
              <a:gd name="connsiteY152" fmla="*/ 2204745 h 5986463"/>
              <a:gd name="connsiteX153" fmla="*/ 3190358 w 3293552"/>
              <a:gd name="connsiteY153" fmla="*/ 2275242 h 5986463"/>
              <a:gd name="connsiteX154" fmla="*/ 3242340 w 3293552"/>
              <a:gd name="connsiteY154" fmla="*/ 2480323 h 5986463"/>
              <a:gd name="connsiteX155" fmla="*/ 3281326 w 3293552"/>
              <a:gd name="connsiteY155" fmla="*/ 2582863 h 5986463"/>
              <a:gd name="connsiteX156" fmla="*/ 3274828 w 3293552"/>
              <a:gd name="connsiteY156" fmla="*/ 2916120 h 5986463"/>
              <a:gd name="connsiteX157" fmla="*/ 3164368 w 3293552"/>
              <a:gd name="connsiteY157" fmla="*/ 3127609 h 5986463"/>
              <a:gd name="connsiteX158" fmla="*/ 3125382 w 3293552"/>
              <a:gd name="connsiteY158" fmla="*/ 3166062 h 5986463"/>
              <a:gd name="connsiteX159" fmla="*/ 3112386 w 3293552"/>
              <a:gd name="connsiteY159" fmla="*/ 3230150 h 5986463"/>
              <a:gd name="connsiteX160" fmla="*/ 3086395 w 3293552"/>
              <a:gd name="connsiteY160" fmla="*/ 3294238 h 5986463"/>
              <a:gd name="connsiteX161" fmla="*/ 3066902 w 3293552"/>
              <a:gd name="connsiteY161" fmla="*/ 3377552 h 5986463"/>
              <a:gd name="connsiteX162" fmla="*/ 3060405 w 3293552"/>
              <a:gd name="connsiteY162" fmla="*/ 3409596 h 5986463"/>
              <a:gd name="connsiteX163" fmla="*/ 3008423 w 3293552"/>
              <a:gd name="connsiteY163" fmla="*/ 3537771 h 5986463"/>
              <a:gd name="connsiteX164" fmla="*/ 2975935 w 3293552"/>
              <a:gd name="connsiteY164" fmla="*/ 3576224 h 5986463"/>
              <a:gd name="connsiteX165" fmla="*/ 2897963 w 3293552"/>
              <a:gd name="connsiteY165" fmla="*/ 3633903 h 5986463"/>
              <a:gd name="connsiteX166" fmla="*/ 2845982 w 3293552"/>
              <a:gd name="connsiteY166" fmla="*/ 3672356 h 5986463"/>
              <a:gd name="connsiteX167" fmla="*/ 2813493 w 3293552"/>
              <a:gd name="connsiteY167" fmla="*/ 3678764 h 5986463"/>
              <a:gd name="connsiteX168" fmla="*/ 2651051 w 3293552"/>
              <a:gd name="connsiteY168" fmla="*/ 3813349 h 5986463"/>
              <a:gd name="connsiteX169" fmla="*/ 2560084 w 3293552"/>
              <a:gd name="connsiteY169" fmla="*/ 3877436 h 5986463"/>
              <a:gd name="connsiteX170" fmla="*/ 2534093 w 3293552"/>
              <a:gd name="connsiteY170" fmla="*/ 3909480 h 5986463"/>
              <a:gd name="connsiteX171" fmla="*/ 2475614 w 3293552"/>
              <a:gd name="connsiteY171" fmla="*/ 3960751 h 5986463"/>
              <a:gd name="connsiteX172" fmla="*/ 2417135 w 3293552"/>
              <a:gd name="connsiteY172" fmla="*/ 4024838 h 5986463"/>
              <a:gd name="connsiteX173" fmla="*/ 2371651 w 3293552"/>
              <a:gd name="connsiteY173" fmla="*/ 4076109 h 5986463"/>
              <a:gd name="connsiteX174" fmla="*/ 2293679 w 3293552"/>
              <a:gd name="connsiteY174" fmla="*/ 4159423 h 5986463"/>
              <a:gd name="connsiteX175" fmla="*/ 2267688 w 3293552"/>
              <a:gd name="connsiteY175" fmla="*/ 4204284 h 5986463"/>
              <a:gd name="connsiteX176" fmla="*/ 2261191 w 3293552"/>
              <a:gd name="connsiteY176" fmla="*/ 4274781 h 5986463"/>
              <a:gd name="connsiteX177" fmla="*/ 2254693 w 3293552"/>
              <a:gd name="connsiteY177" fmla="*/ 4409365 h 5986463"/>
              <a:gd name="connsiteX178" fmla="*/ 2235200 w 3293552"/>
              <a:gd name="connsiteY178" fmla="*/ 4774666 h 5986463"/>
              <a:gd name="connsiteX179" fmla="*/ 2215707 w 3293552"/>
              <a:gd name="connsiteY179" fmla="*/ 5005382 h 5986463"/>
              <a:gd name="connsiteX180" fmla="*/ 2218232 w 3293552"/>
              <a:gd name="connsiteY180" fmla="*/ 5021443 h 5986463"/>
              <a:gd name="connsiteX181" fmla="*/ 2221450 w 3293552"/>
              <a:gd name="connsiteY181" fmla="*/ 5034387 h 5986463"/>
              <a:gd name="connsiteX182" fmla="*/ 2228056 w 3293552"/>
              <a:gd name="connsiteY182" fmla="*/ 5098256 h 5986463"/>
              <a:gd name="connsiteX183" fmla="*/ 2230438 w 3293552"/>
              <a:gd name="connsiteY183" fmla="*/ 5124450 h 5986463"/>
              <a:gd name="connsiteX184" fmla="*/ 2232819 w 3293552"/>
              <a:gd name="connsiteY184" fmla="*/ 5141119 h 5986463"/>
              <a:gd name="connsiteX185" fmla="*/ 2235200 w 3293552"/>
              <a:gd name="connsiteY185" fmla="*/ 5169694 h 5986463"/>
              <a:gd name="connsiteX186" fmla="*/ 2242344 w 3293552"/>
              <a:gd name="connsiteY186" fmla="*/ 5214938 h 5986463"/>
              <a:gd name="connsiteX187" fmla="*/ 2244725 w 3293552"/>
              <a:gd name="connsiteY187" fmla="*/ 5238750 h 5986463"/>
              <a:gd name="connsiteX188" fmla="*/ 2251869 w 3293552"/>
              <a:gd name="connsiteY188" fmla="*/ 5281613 h 5986463"/>
              <a:gd name="connsiteX189" fmla="*/ 2256631 w 3293552"/>
              <a:gd name="connsiteY189" fmla="*/ 5300663 h 5986463"/>
              <a:gd name="connsiteX190" fmla="*/ 2266156 w 3293552"/>
              <a:gd name="connsiteY190" fmla="*/ 5350669 h 5986463"/>
              <a:gd name="connsiteX191" fmla="*/ 2273300 w 3293552"/>
              <a:gd name="connsiteY191" fmla="*/ 5369719 h 5986463"/>
              <a:gd name="connsiteX192" fmla="*/ 2278063 w 3293552"/>
              <a:gd name="connsiteY192" fmla="*/ 5388769 h 5986463"/>
              <a:gd name="connsiteX193" fmla="*/ 2282825 w 3293552"/>
              <a:gd name="connsiteY193" fmla="*/ 5398294 h 5986463"/>
              <a:gd name="connsiteX194" fmla="*/ 2289969 w 3293552"/>
              <a:gd name="connsiteY194" fmla="*/ 5414963 h 5986463"/>
              <a:gd name="connsiteX195" fmla="*/ 2294731 w 3293552"/>
              <a:gd name="connsiteY195" fmla="*/ 5429250 h 5986463"/>
              <a:gd name="connsiteX196" fmla="*/ 2309019 w 3293552"/>
              <a:gd name="connsiteY196" fmla="*/ 5464969 h 5986463"/>
              <a:gd name="connsiteX197" fmla="*/ 2313781 w 3293552"/>
              <a:gd name="connsiteY197" fmla="*/ 5481638 h 5986463"/>
              <a:gd name="connsiteX198" fmla="*/ 2328069 w 3293552"/>
              <a:gd name="connsiteY198" fmla="*/ 5514975 h 5986463"/>
              <a:gd name="connsiteX199" fmla="*/ 2330450 w 3293552"/>
              <a:gd name="connsiteY199" fmla="*/ 5522119 h 5986463"/>
              <a:gd name="connsiteX200" fmla="*/ 2339975 w 3293552"/>
              <a:gd name="connsiteY200" fmla="*/ 5534025 h 5986463"/>
              <a:gd name="connsiteX201" fmla="*/ 2344738 w 3293552"/>
              <a:gd name="connsiteY201" fmla="*/ 5541169 h 5986463"/>
              <a:gd name="connsiteX202" fmla="*/ 2368550 w 3293552"/>
              <a:gd name="connsiteY202" fmla="*/ 5562600 h 5986463"/>
              <a:gd name="connsiteX203" fmla="*/ 2378075 w 3293552"/>
              <a:gd name="connsiteY203" fmla="*/ 5572125 h 5986463"/>
              <a:gd name="connsiteX204" fmla="*/ 2385219 w 3293552"/>
              <a:gd name="connsiteY204" fmla="*/ 5574506 h 5986463"/>
              <a:gd name="connsiteX205" fmla="*/ 2399506 w 3293552"/>
              <a:gd name="connsiteY205" fmla="*/ 5581650 h 5986463"/>
              <a:gd name="connsiteX206" fmla="*/ 2447131 w 3293552"/>
              <a:gd name="connsiteY206" fmla="*/ 5603081 h 5986463"/>
              <a:gd name="connsiteX207" fmla="*/ 2451084 w 3293552"/>
              <a:gd name="connsiteY207" fmla="*/ 5604386 h 5986463"/>
              <a:gd name="connsiteX208" fmla="*/ 2456121 w 3293552"/>
              <a:gd name="connsiteY208" fmla="*/ 5607807 h 5986463"/>
              <a:gd name="connsiteX209" fmla="*/ 2458485 w 3293552"/>
              <a:gd name="connsiteY209" fmla="*/ 5609040 h 5986463"/>
              <a:gd name="connsiteX210" fmla="*/ 2468563 w 3293552"/>
              <a:gd name="connsiteY210" fmla="*/ 5614988 h 5986463"/>
              <a:gd name="connsiteX211" fmla="*/ 2472943 w 3293552"/>
              <a:gd name="connsiteY211" fmla="*/ 5616581 h 5986463"/>
              <a:gd name="connsiteX212" fmla="*/ 2476631 w 3293552"/>
              <a:gd name="connsiteY212" fmla="*/ 5618504 h 5986463"/>
              <a:gd name="connsiteX213" fmla="*/ 2486969 w 3293552"/>
              <a:gd name="connsiteY213" fmla="*/ 5622760 h 5986463"/>
              <a:gd name="connsiteX214" fmla="*/ 2488835 w 3293552"/>
              <a:gd name="connsiteY214" fmla="*/ 5622360 h 5986463"/>
              <a:gd name="connsiteX215" fmla="*/ 2494756 w 3293552"/>
              <a:gd name="connsiteY215" fmla="*/ 5624513 h 5986463"/>
              <a:gd name="connsiteX216" fmla="*/ 2498948 w 3293552"/>
              <a:gd name="connsiteY216" fmla="*/ 5626609 h 5986463"/>
              <a:gd name="connsiteX217" fmla="*/ 2507339 w 3293552"/>
              <a:gd name="connsiteY217" fmla="*/ 5632873 h 5986463"/>
              <a:gd name="connsiteX218" fmla="*/ 2519600 w 3293552"/>
              <a:gd name="connsiteY218" fmla="*/ 5633600 h 5986463"/>
              <a:gd name="connsiteX219" fmla="*/ 2528094 w 3293552"/>
              <a:gd name="connsiteY219" fmla="*/ 5634038 h 5986463"/>
              <a:gd name="connsiteX220" fmla="*/ 2529062 w 3293552"/>
              <a:gd name="connsiteY220" fmla="*/ 5634591 h 5986463"/>
              <a:gd name="connsiteX221" fmla="*/ 2531156 w 3293552"/>
              <a:gd name="connsiteY221" fmla="*/ 5634706 h 5986463"/>
              <a:gd name="connsiteX222" fmla="*/ 2544047 w 3293552"/>
              <a:gd name="connsiteY222" fmla="*/ 5637515 h 5986463"/>
              <a:gd name="connsiteX223" fmla="*/ 2578100 w 3293552"/>
              <a:gd name="connsiteY223" fmla="*/ 5648325 h 5986463"/>
              <a:gd name="connsiteX224" fmla="*/ 2594769 w 3293552"/>
              <a:gd name="connsiteY224" fmla="*/ 5653088 h 5986463"/>
              <a:gd name="connsiteX225" fmla="*/ 2604291 w 3293552"/>
              <a:gd name="connsiteY225" fmla="*/ 5657849 h 5986463"/>
              <a:gd name="connsiteX226" fmla="*/ 2625725 w 3293552"/>
              <a:gd name="connsiteY226" fmla="*/ 5664994 h 5986463"/>
              <a:gd name="connsiteX227" fmla="*/ 2637631 w 3293552"/>
              <a:gd name="connsiteY227" fmla="*/ 5667375 h 5986463"/>
              <a:gd name="connsiteX228" fmla="*/ 2644775 w 3293552"/>
              <a:gd name="connsiteY228" fmla="*/ 5669756 h 5986463"/>
              <a:gd name="connsiteX229" fmla="*/ 2723356 w 3293552"/>
              <a:gd name="connsiteY229" fmla="*/ 5681663 h 5986463"/>
              <a:gd name="connsiteX230" fmla="*/ 2742406 w 3293552"/>
              <a:gd name="connsiteY230" fmla="*/ 5679281 h 5986463"/>
              <a:gd name="connsiteX231" fmla="*/ 2751768 w 3293552"/>
              <a:gd name="connsiteY231" fmla="*/ 5676941 h 5986463"/>
              <a:gd name="connsiteX232" fmla="*/ 2766734 w 3293552"/>
              <a:gd name="connsiteY232" fmla="*/ 5684687 h 5986463"/>
              <a:gd name="connsiteX233" fmla="*/ 2798208 w 3293552"/>
              <a:gd name="connsiteY233" fmla="*/ 5697472 h 5986463"/>
              <a:gd name="connsiteX234" fmla="*/ 2803347 w 3293552"/>
              <a:gd name="connsiteY234" fmla="*/ 5700239 h 5986463"/>
              <a:gd name="connsiteX235" fmla="*/ 2818606 w 3293552"/>
              <a:gd name="connsiteY235" fmla="*/ 5698331 h 5986463"/>
              <a:gd name="connsiteX236" fmla="*/ 2859088 w 3293552"/>
              <a:gd name="connsiteY236" fmla="*/ 5691188 h 5986463"/>
              <a:gd name="connsiteX237" fmla="*/ 2897188 w 3293552"/>
              <a:gd name="connsiteY237" fmla="*/ 5693569 h 5986463"/>
              <a:gd name="connsiteX238" fmla="*/ 2906713 w 3293552"/>
              <a:gd name="connsiteY238" fmla="*/ 5695950 h 5986463"/>
              <a:gd name="connsiteX239" fmla="*/ 2918619 w 3293552"/>
              <a:gd name="connsiteY239" fmla="*/ 5705475 h 5986463"/>
              <a:gd name="connsiteX240" fmla="*/ 2939618 w 3293552"/>
              <a:gd name="connsiteY240" fmla="*/ 5702159 h 5986463"/>
              <a:gd name="connsiteX241" fmla="*/ 2932906 w 3293552"/>
              <a:gd name="connsiteY241" fmla="*/ 5710238 h 5986463"/>
              <a:gd name="connsiteX242" fmla="*/ 2901950 w 3293552"/>
              <a:gd name="connsiteY242" fmla="*/ 5722144 h 5986463"/>
              <a:gd name="connsiteX243" fmla="*/ 2878138 w 3293552"/>
              <a:gd name="connsiteY243" fmla="*/ 5724525 h 5986463"/>
              <a:gd name="connsiteX244" fmla="*/ 2854325 w 3293552"/>
              <a:gd name="connsiteY244" fmla="*/ 5729288 h 5986463"/>
              <a:gd name="connsiteX245" fmla="*/ 2851636 w 3293552"/>
              <a:gd name="connsiteY245" fmla="*/ 5729672 h 5986463"/>
              <a:gd name="connsiteX246" fmla="*/ 2851780 w 3293552"/>
              <a:gd name="connsiteY246" fmla="*/ 5729763 h 5986463"/>
              <a:gd name="connsiteX247" fmla="*/ 2889794 w 3293552"/>
              <a:gd name="connsiteY247" fmla="*/ 5754138 h 5986463"/>
              <a:gd name="connsiteX248" fmla="*/ 2893099 w 3293552"/>
              <a:gd name="connsiteY248" fmla="*/ 5752070 h 5986463"/>
              <a:gd name="connsiteX249" fmla="*/ 2916238 w 3293552"/>
              <a:gd name="connsiteY249" fmla="*/ 5734050 h 5986463"/>
              <a:gd name="connsiteX250" fmla="*/ 2947194 w 3293552"/>
              <a:gd name="connsiteY250" fmla="*/ 5717381 h 5986463"/>
              <a:gd name="connsiteX251" fmla="*/ 2959100 w 3293552"/>
              <a:gd name="connsiteY251" fmla="*/ 5705475 h 5986463"/>
              <a:gd name="connsiteX252" fmla="*/ 2963262 w 3293552"/>
              <a:gd name="connsiteY252" fmla="*/ 5701095 h 5986463"/>
              <a:gd name="connsiteX253" fmla="*/ 2963589 w 3293552"/>
              <a:gd name="connsiteY253" fmla="*/ 5699593 h 5986463"/>
              <a:gd name="connsiteX254" fmla="*/ 2990056 w 3293552"/>
              <a:gd name="connsiteY254" fmla="*/ 5705475 h 5986463"/>
              <a:gd name="connsiteX255" fmla="*/ 3006725 w 3293552"/>
              <a:gd name="connsiteY255" fmla="*/ 5707856 h 5986463"/>
              <a:gd name="connsiteX256" fmla="*/ 3042444 w 3293552"/>
              <a:gd name="connsiteY256" fmla="*/ 5715000 h 5986463"/>
              <a:gd name="connsiteX257" fmla="*/ 3063875 w 3293552"/>
              <a:gd name="connsiteY257" fmla="*/ 5724525 h 5986463"/>
              <a:gd name="connsiteX258" fmla="*/ 3080544 w 3293552"/>
              <a:gd name="connsiteY258" fmla="*/ 5726906 h 5986463"/>
              <a:gd name="connsiteX259" fmla="*/ 3094831 w 3293552"/>
              <a:gd name="connsiteY259" fmla="*/ 5729288 h 5986463"/>
              <a:gd name="connsiteX260" fmla="*/ 3109119 w 3293552"/>
              <a:gd name="connsiteY260" fmla="*/ 5736431 h 5986463"/>
              <a:gd name="connsiteX261" fmla="*/ 3147219 w 3293552"/>
              <a:gd name="connsiteY261" fmla="*/ 5755481 h 5986463"/>
              <a:gd name="connsiteX262" fmla="*/ 3199606 w 3293552"/>
              <a:gd name="connsiteY262" fmla="*/ 5765006 h 5986463"/>
              <a:gd name="connsiteX263" fmla="*/ 3192463 w 3293552"/>
              <a:gd name="connsiteY263" fmla="*/ 5829300 h 5986463"/>
              <a:gd name="connsiteX264" fmla="*/ 3182938 w 3293552"/>
              <a:gd name="connsiteY264" fmla="*/ 5843588 h 5986463"/>
              <a:gd name="connsiteX265" fmla="*/ 3156744 w 3293552"/>
              <a:gd name="connsiteY265" fmla="*/ 5857875 h 5986463"/>
              <a:gd name="connsiteX266" fmla="*/ 3109119 w 3293552"/>
              <a:gd name="connsiteY266" fmla="*/ 5884069 h 5986463"/>
              <a:gd name="connsiteX267" fmla="*/ 3066256 w 3293552"/>
              <a:gd name="connsiteY267" fmla="*/ 5895975 h 5986463"/>
              <a:gd name="connsiteX268" fmla="*/ 3042444 w 3293552"/>
              <a:gd name="connsiteY268" fmla="*/ 5900738 h 5986463"/>
              <a:gd name="connsiteX269" fmla="*/ 3022479 w 3293552"/>
              <a:gd name="connsiteY269" fmla="*/ 5905851 h 5986463"/>
              <a:gd name="connsiteX270" fmla="*/ 3021535 w 3293552"/>
              <a:gd name="connsiteY270" fmla="*/ 5906033 h 5986463"/>
              <a:gd name="connsiteX271" fmla="*/ 3003550 w 3293552"/>
              <a:gd name="connsiteY271" fmla="*/ 5915025 h 5986463"/>
              <a:gd name="connsiteX272" fmla="*/ 2974975 w 3293552"/>
              <a:gd name="connsiteY272" fmla="*/ 5921375 h 5986463"/>
              <a:gd name="connsiteX273" fmla="*/ 2960115 w 3293552"/>
              <a:gd name="connsiteY273" fmla="*/ 5930291 h 5986463"/>
              <a:gd name="connsiteX274" fmla="*/ 2937669 w 3293552"/>
              <a:gd name="connsiteY274" fmla="*/ 5931694 h 5986463"/>
              <a:gd name="connsiteX275" fmla="*/ 2887663 w 3293552"/>
              <a:gd name="connsiteY275" fmla="*/ 5938838 h 5986463"/>
              <a:gd name="connsiteX276" fmla="*/ 2868613 w 3293552"/>
              <a:gd name="connsiteY276" fmla="*/ 5941219 h 5986463"/>
              <a:gd name="connsiteX277" fmla="*/ 2828131 w 3293552"/>
              <a:gd name="connsiteY277" fmla="*/ 5948363 h 5986463"/>
              <a:gd name="connsiteX278" fmla="*/ 2785620 w 3293552"/>
              <a:gd name="connsiteY278" fmla="*/ 5951065 h 5986463"/>
              <a:gd name="connsiteX279" fmla="*/ 2760518 w 3293552"/>
              <a:gd name="connsiteY279" fmla="*/ 5953645 h 5986463"/>
              <a:gd name="connsiteX280" fmla="*/ 2752725 w 3293552"/>
              <a:gd name="connsiteY280" fmla="*/ 5953125 h 5986463"/>
              <a:gd name="connsiteX281" fmla="*/ 2673350 w 3293552"/>
              <a:gd name="connsiteY281" fmla="*/ 5940425 h 5986463"/>
              <a:gd name="connsiteX282" fmla="*/ 2597150 w 3293552"/>
              <a:gd name="connsiteY282" fmla="*/ 5943600 h 5986463"/>
              <a:gd name="connsiteX283" fmla="*/ 2482850 w 3293552"/>
              <a:gd name="connsiteY283" fmla="*/ 5940425 h 5986463"/>
              <a:gd name="connsiteX284" fmla="*/ 2391962 w 3293552"/>
              <a:gd name="connsiteY284" fmla="*/ 5942871 h 5986463"/>
              <a:gd name="connsiteX285" fmla="*/ 2383018 w 3293552"/>
              <a:gd name="connsiteY285" fmla="*/ 5943555 h 5986463"/>
              <a:gd name="connsiteX286" fmla="*/ 2382838 w 3293552"/>
              <a:gd name="connsiteY286" fmla="*/ 5943600 h 5986463"/>
              <a:gd name="connsiteX287" fmla="*/ 2256631 w 3293552"/>
              <a:gd name="connsiteY287" fmla="*/ 5962650 h 5986463"/>
              <a:gd name="connsiteX288" fmla="*/ 2185194 w 3293552"/>
              <a:gd name="connsiteY288" fmla="*/ 5969794 h 5986463"/>
              <a:gd name="connsiteX289" fmla="*/ 2013744 w 3293552"/>
              <a:gd name="connsiteY289" fmla="*/ 5979319 h 5986463"/>
              <a:gd name="connsiteX290" fmla="*/ 1980406 w 3293552"/>
              <a:gd name="connsiteY290" fmla="*/ 5986463 h 5986463"/>
              <a:gd name="connsiteX291" fmla="*/ 1951831 w 3293552"/>
              <a:gd name="connsiteY291" fmla="*/ 5984081 h 5986463"/>
              <a:gd name="connsiteX292" fmla="*/ 1882775 w 3293552"/>
              <a:gd name="connsiteY292" fmla="*/ 5979319 h 5986463"/>
              <a:gd name="connsiteX293" fmla="*/ 1847056 w 3293552"/>
              <a:gd name="connsiteY293" fmla="*/ 5972175 h 5986463"/>
              <a:gd name="connsiteX294" fmla="*/ 1818481 w 3293552"/>
              <a:gd name="connsiteY294" fmla="*/ 5965031 h 5986463"/>
              <a:gd name="connsiteX295" fmla="*/ 1793072 w 3293552"/>
              <a:gd name="connsiteY295" fmla="*/ 5963694 h 5986463"/>
              <a:gd name="connsiteX296" fmla="*/ 1755775 w 3293552"/>
              <a:gd name="connsiteY296" fmla="*/ 5965825 h 5986463"/>
              <a:gd name="connsiteX297" fmla="*/ 1749112 w 3293552"/>
              <a:gd name="connsiteY297" fmla="*/ 5970268 h 5986463"/>
              <a:gd name="connsiteX298" fmla="*/ 1747358 w 3293552"/>
              <a:gd name="connsiteY298" fmla="*/ 5969952 h 5986463"/>
              <a:gd name="connsiteX299" fmla="*/ 1727977 w 3293552"/>
              <a:gd name="connsiteY299" fmla="*/ 5965280 h 5986463"/>
              <a:gd name="connsiteX300" fmla="*/ 1713471 w 3293552"/>
              <a:gd name="connsiteY300" fmla="*/ 5962503 h 5986463"/>
              <a:gd name="connsiteX301" fmla="*/ 1697038 w 3293552"/>
              <a:gd name="connsiteY301" fmla="*/ 5965031 h 5986463"/>
              <a:gd name="connsiteX302" fmla="*/ 1597025 w 3293552"/>
              <a:gd name="connsiteY302" fmla="*/ 5957888 h 5986463"/>
              <a:gd name="connsiteX303" fmla="*/ 1571834 w 3293552"/>
              <a:gd name="connsiteY303" fmla="*/ 5949491 h 5986463"/>
              <a:gd name="connsiteX304" fmla="*/ 1504156 w 3293552"/>
              <a:gd name="connsiteY304" fmla="*/ 5948363 h 5986463"/>
              <a:gd name="connsiteX305" fmla="*/ 1427956 w 3293552"/>
              <a:gd name="connsiteY305" fmla="*/ 5945981 h 5986463"/>
              <a:gd name="connsiteX306" fmla="*/ 1401763 w 3293552"/>
              <a:gd name="connsiteY306" fmla="*/ 5943600 h 5986463"/>
              <a:gd name="connsiteX307" fmla="*/ 1366044 w 3293552"/>
              <a:gd name="connsiteY307" fmla="*/ 5926931 h 5986463"/>
              <a:gd name="connsiteX308" fmla="*/ 1351267 w 3293552"/>
              <a:gd name="connsiteY308" fmla="*/ 5922498 h 5986463"/>
              <a:gd name="connsiteX309" fmla="*/ 1349375 w 3293552"/>
              <a:gd name="connsiteY309" fmla="*/ 5922169 h 5986463"/>
              <a:gd name="connsiteX310" fmla="*/ 1347712 w 3293552"/>
              <a:gd name="connsiteY310" fmla="*/ 5921432 h 5986463"/>
              <a:gd name="connsiteX311" fmla="*/ 1320277 w 3293552"/>
              <a:gd name="connsiteY311" fmla="*/ 5913202 h 5986463"/>
              <a:gd name="connsiteX312" fmla="*/ 1316038 w 3293552"/>
              <a:gd name="connsiteY312" fmla="*/ 5912644 h 5986463"/>
              <a:gd name="connsiteX313" fmla="*/ 1301057 w 3293552"/>
              <a:gd name="connsiteY313" fmla="*/ 5907135 h 5986463"/>
              <a:gd name="connsiteX314" fmla="*/ 1296766 w 3293552"/>
              <a:gd name="connsiteY314" fmla="*/ 5905547 h 5986463"/>
              <a:gd name="connsiteX315" fmla="*/ 1289922 w 3293552"/>
              <a:gd name="connsiteY315" fmla="*/ 5891278 h 5986463"/>
              <a:gd name="connsiteX316" fmla="*/ 1258172 w 3293552"/>
              <a:gd name="connsiteY316" fmla="*/ 5878578 h 5986463"/>
              <a:gd name="connsiteX317" fmla="*/ 1232772 w 3293552"/>
              <a:gd name="connsiteY317" fmla="*/ 5859528 h 5986463"/>
              <a:gd name="connsiteX318" fmla="*/ 1232772 w 3293552"/>
              <a:gd name="connsiteY318" fmla="*/ 5808728 h 5986463"/>
              <a:gd name="connsiteX319" fmla="*/ 1245472 w 3293552"/>
              <a:gd name="connsiteY319" fmla="*/ 5776978 h 5986463"/>
              <a:gd name="connsiteX320" fmla="*/ 1201022 w 3293552"/>
              <a:gd name="connsiteY320" fmla="*/ 5770628 h 5986463"/>
              <a:gd name="connsiteX321" fmla="*/ 1189396 w 3293552"/>
              <a:gd name="connsiteY321" fmla="*/ 5774235 h 5986463"/>
              <a:gd name="connsiteX322" fmla="*/ 1180624 w 3293552"/>
              <a:gd name="connsiteY322" fmla="*/ 5778152 h 5986463"/>
              <a:gd name="connsiteX323" fmla="*/ 1182688 w 3293552"/>
              <a:gd name="connsiteY323" fmla="*/ 5776913 h 5986463"/>
              <a:gd name="connsiteX324" fmla="*/ 1180306 w 3293552"/>
              <a:gd name="connsiteY324" fmla="*/ 5767388 h 5986463"/>
              <a:gd name="connsiteX325" fmla="*/ 1127919 w 3293552"/>
              <a:gd name="connsiteY325" fmla="*/ 5774531 h 5986463"/>
              <a:gd name="connsiteX326" fmla="*/ 1118394 w 3293552"/>
              <a:gd name="connsiteY326" fmla="*/ 5776913 h 5986463"/>
              <a:gd name="connsiteX327" fmla="*/ 978279 w 3293552"/>
              <a:gd name="connsiteY327" fmla="*/ 5778043 h 5986463"/>
              <a:gd name="connsiteX328" fmla="*/ 993775 w 3293552"/>
              <a:gd name="connsiteY328" fmla="*/ 5768975 h 5986463"/>
              <a:gd name="connsiteX329" fmla="*/ 1009650 w 3293552"/>
              <a:gd name="connsiteY329" fmla="*/ 5765800 h 5986463"/>
              <a:gd name="connsiteX330" fmla="*/ 847725 w 3293552"/>
              <a:gd name="connsiteY330" fmla="*/ 5762625 h 5986463"/>
              <a:gd name="connsiteX331" fmla="*/ 806450 w 3293552"/>
              <a:gd name="connsiteY331" fmla="*/ 5753100 h 5986463"/>
              <a:gd name="connsiteX332" fmla="*/ 771525 w 3293552"/>
              <a:gd name="connsiteY332" fmla="*/ 5749925 h 5986463"/>
              <a:gd name="connsiteX333" fmla="*/ 704850 w 3293552"/>
              <a:gd name="connsiteY333" fmla="*/ 5743575 h 5986463"/>
              <a:gd name="connsiteX334" fmla="*/ 580748 w 3293552"/>
              <a:gd name="connsiteY334" fmla="*/ 5748801 h 5986463"/>
              <a:gd name="connsiteX335" fmla="*/ 570404 w 3293552"/>
              <a:gd name="connsiteY335" fmla="*/ 5748951 h 5986463"/>
              <a:gd name="connsiteX336" fmla="*/ 557278 w 3293552"/>
              <a:gd name="connsiteY336" fmla="*/ 5745834 h 5986463"/>
              <a:gd name="connsiteX337" fmla="*/ 504031 w 3293552"/>
              <a:gd name="connsiteY337" fmla="*/ 5738813 h 5986463"/>
              <a:gd name="connsiteX338" fmla="*/ 482600 w 3293552"/>
              <a:gd name="connsiteY338" fmla="*/ 5743575 h 5986463"/>
              <a:gd name="connsiteX339" fmla="*/ 463039 w 3293552"/>
              <a:gd name="connsiteY339" fmla="*/ 5745179 h 5986463"/>
              <a:gd name="connsiteX340" fmla="*/ 437144 w 3293552"/>
              <a:gd name="connsiteY340" fmla="*/ 5746543 h 5986463"/>
              <a:gd name="connsiteX341" fmla="*/ 419203 w 3293552"/>
              <a:gd name="connsiteY341" fmla="*/ 5742850 h 5986463"/>
              <a:gd name="connsiteX342" fmla="*/ 413622 w 3293552"/>
              <a:gd name="connsiteY342" fmla="*/ 5738878 h 5986463"/>
              <a:gd name="connsiteX343" fmla="*/ 388222 w 3293552"/>
              <a:gd name="connsiteY343" fmla="*/ 5726178 h 5986463"/>
              <a:gd name="connsiteX344" fmla="*/ 381872 w 3293552"/>
              <a:gd name="connsiteY344" fmla="*/ 5707128 h 5986463"/>
              <a:gd name="connsiteX345" fmla="*/ 356472 w 3293552"/>
              <a:gd name="connsiteY345" fmla="*/ 5675378 h 5986463"/>
              <a:gd name="connsiteX346" fmla="*/ 324722 w 3293552"/>
              <a:gd name="connsiteY346" fmla="*/ 5643628 h 5986463"/>
              <a:gd name="connsiteX347" fmla="*/ 318372 w 3293552"/>
              <a:gd name="connsiteY347" fmla="*/ 5624578 h 5986463"/>
              <a:gd name="connsiteX348" fmla="*/ 299322 w 3293552"/>
              <a:gd name="connsiteY348" fmla="*/ 5580128 h 5986463"/>
              <a:gd name="connsiteX349" fmla="*/ 273922 w 3293552"/>
              <a:gd name="connsiteY349" fmla="*/ 5548378 h 5986463"/>
              <a:gd name="connsiteX350" fmla="*/ 267572 w 3293552"/>
              <a:gd name="connsiteY350" fmla="*/ 5395978 h 5986463"/>
              <a:gd name="connsiteX351" fmla="*/ 273922 w 3293552"/>
              <a:gd name="connsiteY351" fmla="*/ 5135628 h 5986463"/>
              <a:gd name="connsiteX352" fmla="*/ 254872 w 3293552"/>
              <a:gd name="connsiteY352" fmla="*/ 5084828 h 5986463"/>
              <a:gd name="connsiteX353" fmla="*/ 235822 w 3293552"/>
              <a:gd name="connsiteY353" fmla="*/ 5027678 h 5986463"/>
              <a:gd name="connsiteX354" fmla="*/ 229472 w 3293552"/>
              <a:gd name="connsiteY354" fmla="*/ 5002278 h 5986463"/>
              <a:gd name="connsiteX355" fmla="*/ 188349 w 3293552"/>
              <a:gd name="connsiteY355" fmla="*/ 4955280 h 5986463"/>
              <a:gd name="connsiteX356" fmla="*/ 188433 w 3293552"/>
              <a:gd name="connsiteY356" fmla="*/ 4954112 h 5986463"/>
              <a:gd name="connsiteX357" fmla="*/ 168940 w 3293552"/>
              <a:gd name="connsiteY357" fmla="*/ 4864389 h 5986463"/>
              <a:gd name="connsiteX358" fmla="*/ 188433 w 3293552"/>
              <a:gd name="connsiteY358" fmla="*/ 4633673 h 5986463"/>
              <a:gd name="connsiteX359" fmla="*/ 129954 w 3293552"/>
              <a:gd name="connsiteY359" fmla="*/ 4338869 h 5986463"/>
              <a:gd name="connsiteX360" fmla="*/ 136451 w 3293552"/>
              <a:gd name="connsiteY360" fmla="*/ 4236328 h 5986463"/>
              <a:gd name="connsiteX361" fmla="*/ 84470 w 3293552"/>
              <a:gd name="connsiteY361" fmla="*/ 3928707 h 5986463"/>
              <a:gd name="connsiteX362" fmla="*/ 32488 w 3293552"/>
              <a:gd name="connsiteY362" fmla="*/ 3736443 h 5986463"/>
              <a:gd name="connsiteX363" fmla="*/ 0 w 3293552"/>
              <a:gd name="connsiteY363" fmla="*/ 3383960 h 5986463"/>
              <a:gd name="connsiteX364" fmla="*/ 25991 w 3293552"/>
              <a:gd name="connsiteY364" fmla="*/ 3294238 h 5986463"/>
              <a:gd name="connsiteX365" fmla="*/ 64977 w 3293552"/>
              <a:gd name="connsiteY365" fmla="*/ 3191697 h 5986463"/>
              <a:gd name="connsiteX366" fmla="*/ 77972 w 3293552"/>
              <a:gd name="connsiteY366" fmla="*/ 3108383 h 5986463"/>
              <a:gd name="connsiteX367" fmla="*/ 103963 w 3293552"/>
              <a:gd name="connsiteY367" fmla="*/ 3005842 h 5986463"/>
              <a:gd name="connsiteX368" fmla="*/ 97465 w 3293552"/>
              <a:gd name="connsiteY368" fmla="*/ 2839214 h 5986463"/>
              <a:gd name="connsiteX369" fmla="*/ 103963 w 3293552"/>
              <a:gd name="connsiteY369" fmla="*/ 2768718 h 5986463"/>
              <a:gd name="connsiteX370" fmla="*/ 90968 w 3293552"/>
              <a:gd name="connsiteY370" fmla="*/ 2691812 h 5986463"/>
              <a:gd name="connsiteX371" fmla="*/ 81305 w 3293552"/>
              <a:gd name="connsiteY371" fmla="*/ 2666156 h 5986463"/>
              <a:gd name="connsiteX372" fmla="*/ 76349 w 3293552"/>
              <a:gd name="connsiteY372" fmla="*/ 2653241 h 5986463"/>
              <a:gd name="connsiteX373" fmla="*/ 89772 w 3293552"/>
              <a:gd name="connsiteY373" fmla="*/ 2655318 h 5986463"/>
              <a:gd name="connsiteX374" fmla="*/ 154542 w 3293552"/>
              <a:gd name="connsiteY374" fmla="*/ 2636268 h 5986463"/>
              <a:gd name="connsiteX375" fmla="*/ 188832 w 3293552"/>
              <a:gd name="connsiteY375" fmla="*/ 2582928 h 5986463"/>
              <a:gd name="connsiteX376" fmla="*/ 196452 w 3293552"/>
              <a:gd name="connsiteY376" fmla="*/ 2521968 h 5986463"/>
              <a:gd name="connsiteX377" fmla="*/ 200262 w 3293552"/>
              <a:gd name="connsiteY377" fmla="*/ 2430528 h 5986463"/>
              <a:gd name="connsiteX378" fmla="*/ 215502 w 3293552"/>
              <a:gd name="connsiteY378" fmla="*/ 2392428 h 5986463"/>
              <a:gd name="connsiteX379" fmla="*/ 219312 w 3293552"/>
              <a:gd name="connsiteY379" fmla="*/ 2377188 h 5986463"/>
              <a:gd name="connsiteX380" fmla="*/ 223122 w 3293552"/>
              <a:gd name="connsiteY380" fmla="*/ 2285748 h 5986463"/>
              <a:gd name="connsiteX381" fmla="*/ 234552 w 3293552"/>
              <a:gd name="connsiteY381" fmla="*/ 2240028 h 5986463"/>
              <a:gd name="connsiteX382" fmla="*/ 242172 w 3293552"/>
              <a:gd name="connsiteY382" fmla="*/ 2205738 h 5986463"/>
              <a:gd name="connsiteX383" fmla="*/ 265032 w 3293552"/>
              <a:gd name="connsiteY383" fmla="*/ 2148588 h 5986463"/>
              <a:gd name="connsiteX384" fmla="*/ 276462 w 3293552"/>
              <a:gd name="connsiteY384" fmla="*/ 2129538 h 5986463"/>
              <a:gd name="connsiteX385" fmla="*/ 287892 w 3293552"/>
              <a:gd name="connsiteY385" fmla="*/ 2087628 h 5986463"/>
              <a:gd name="connsiteX386" fmla="*/ 295512 w 3293552"/>
              <a:gd name="connsiteY386" fmla="*/ 2057148 h 5986463"/>
              <a:gd name="connsiteX387" fmla="*/ 306942 w 3293552"/>
              <a:gd name="connsiteY387" fmla="*/ 2041908 h 5986463"/>
              <a:gd name="connsiteX388" fmla="*/ 314562 w 3293552"/>
              <a:gd name="connsiteY388" fmla="*/ 2019048 h 5986463"/>
              <a:gd name="connsiteX389" fmla="*/ 348852 w 3293552"/>
              <a:gd name="connsiteY389" fmla="*/ 1977138 h 5986463"/>
              <a:gd name="connsiteX390" fmla="*/ 375522 w 3293552"/>
              <a:gd name="connsiteY390" fmla="*/ 1939038 h 5986463"/>
              <a:gd name="connsiteX391" fmla="*/ 394572 w 3293552"/>
              <a:gd name="connsiteY391" fmla="*/ 1919988 h 5986463"/>
              <a:gd name="connsiteX392" fmla="*/ 428862 w 3293552"/>
              <a:gd name="connsiteY392" fmla="*/ 1874268 h 5986463"/>
              <a:gd name="connsiteX393" fmla="*/ 440292 w 3293552"/>
              <a:gd name="connsiteY393" fmla="*/ 1866648 h 5986463"/>
              <a:gd name="connsiteX394" fmla="*/ 455532 w 3293552"/>
              <a:gd name="connsiteY394" fmla="*/ 1832358 h 5986463"/>
              <a:gd name="connsiteX395" fmla="*/ 470772 w 3293552"/>
              <a:gd name="connsiteY395" fmla="*/ 1809498 h 5986463"/>
              <a:gd name="connsiteX396" fmla="*/ 474582 w 3293552"/>
              <a:gd name="connsiteY396" fmla="*/ 1794258 h 5986463"/>
              <a:gd name="connsiteX397" fmla="*/ 493632 w 3293552"/>
              <a:gd name="connsiteY397" fmla="*/ 1767588 h 5986463"/>
              <a:gd name="connsiteX398" fmla="*/ 505678 w 3293552"/>
              <a:gd name="connsiteY398" fmla="*/ 1750197 h 5986463"/>
              <a:gd name="connsiteX399" fmla="*/ 508672 w 3293552"/>
              <a:gd name="connsiteY399" fmla="*/ 1745699 h 5986463"/>
              <a:gd name="connsiteX400" fmla="*/ 508526 w 3293552"/>
              <a:gd name="connsiteY400" fmla="*/ 1745965 h 5986463"/>
              <a:gd name="connsiteX401" fmla="*/ 520302 w 3293552"/>
              <a:gd name="connsiteY401" fmla="*/ 1733298 h 5986463"/>
              <a:gd name="connsiteX402" fmla="*/ 531732 w 3293552"/>
              <a:gd name="connsiteY402" fmla="*/ 1718058 h 5986463"/>
              <a:gd name="connsiteX403" fmla="*/ 539352 w 3293552"/>
              <a:gd name="connsiteY403" fmla="*/ 1706628 h 5986463"/>
              <a:gd name="connsiteX404" fmla="*/ 550782 w 3293552"/>
              <a:gd name="connsiteY404" fmla="*/ 1699008 h 5986463"/>
              <a:gd name="connsiteX405" fmla="*/ 573642 w 3293552"/>
              <a:gd name="connsiteY405" fmla="*/ 1676148 h 5986463"/>
              <a:gd name="connsiteX406" fmla="*/ 592692 w 3293552"/>
              <a:gd name="connsiteY406" fmla="*/ 1657098 h 5986463"/>
              <a:gd name="connsiteX407" fmla="*/ 619362 w 3293552"/>
              <a:gd name="connsiteY407" fmla="*/ 1615188 h 5986463"/>
              <a:gd name="connsiteX408" fmla="*/ 626982 w 3293552"/>
              <a:gd name="connsiteY408" fmla="*/ 1596138 h 5986463"/>
              <a:gd name="connsiteX409" fmla="*/ 646032 w 3293552"/>
              <a:gd name="connsiteY409" fmla="*/ 1558038 h 5986463"/>
              <a:gd name="connsiteX410" fmla="*/ 653652 w 3293552"/>
              <a:gd name="connsiteY410" fmla="*/ 1546608 h 5986463"/>
              <a:gd name="connsiteX411" fmla="*/ 676512 w 3293552"/>
              <a:gd name="connsiteY411" fmla="*/ 1508508 h 5986463"/>
              <a:gd name="connsiteX412" fmla="*/ 680322 w 3293552"/>
              <a:gd name="connsiteY412" fmla="*/ 1497078 h 5986463"/>
              <a:gd name="connsiteX413" fmla="*/ 687942 w 3293552"/>
              <a:gd name="connsiteY413" fmla="*/ 1485648 h 5986463"/>
              <a:gd name="connsiteX414" fmla="*/ 699372 w 3293552"/>
              <a:gd name="connsiteY414" fmla="*/ 1447548 h 5986463"/>
              <a:gd name="connsiteX415" fmla="*/ 710802 w 3293552"/>
              <a:gd name="connsiteY415" fmla="*/ 1382778 h 5986463"/>
              <a:gd name="connsiteX416" fmla="*/ 718422 w 3293552"/>
              <a:gd name="connsiteY416" fmla="*/ 1367538 h 5986463"/>
              <a:gd name="connsiteX417" fmla="*/ 726042 w 3293552"/>
              <a:gd name="connsiteY417" fmla="*/ 1356108 h 5986463"/>
              <a:gd name="connsiteX418" fmla="*/ 733662 w 3293552"/>
              <a:gd name="connsiteY418" fmla="*/ 1333248 h 5986463"/>
              <a:gd name="connsiteX419" fmla="*/ 745092 w 3293552"/>
              <a:gd name="connsiteY419" fmla="*/ 1310388 h 5986463"/>
              <a:gd name="connsiteX420" fmla="*/ 752712 w 3293552"/>
              <a:gd name="connsiteY420" fmla="*/ 1070358 h 5986463"/>
              <a:gd name="connsiteX421" fmla="*/ 756522 w 3293552"/>
              <a:gd name="connsiteY421" fmla="*/ 990348 h 5986463"/>
              <a:gd name="connsiteX422" fmla="*/ 756522 w 3293552"/>
              <a:gd name="connsiteY422" fmla="*/ 354078 h 5986463"/>
              <a:gd name="connsiteX423" fmla="*/ 764142 w 3293552"/>
              <a:gd name="connsiteY423" fmla="*/ 289308 h 5986463"/>
              <a:gd name="connsiteX424" fmla="*/ 771762 w 3293552"/>
              <a:gd name="connsiteY424" fmla="*/ 266448 h 5986463"/>
              <a:gd name="connsiteX425" fmla="*/ 779382 w 3293552"/>
              <a:gd name="connsiteY425" fmla="*/ 205488 h 5986463"/>
              <a:gd name="connsiteX426" fmla="*/ 783192 w 3293552"/>
              <a:gd name="connsiteY426" fmla="*/ 194058 h 5986463"/>
              <a:gd name="connsiteX427" fmla="*/ 787002 w 3293552"/>
              <a:gd name="connsiteY427" fmla="*/ 175008 h 5986463"/>
              <a:gd name="connsiteX428" fmla="*/ 787002 w 3293552"/>
              <a:gd name="connsiteY428" fmla="*/ 49278 h 5986463"/>
              <a:gd name="connsiteX429" fmla="*/ 794622 w 3293552"/>
              <a:gd name="connsiteY429" fmla="*/ 37848 h 5986463"/>
              <a:gd name="connsiteX430" fmla="*/ 804567 w 3293552"/>
              <a:gd name="connsiteY430" fmla="*/ 21273 h 5986463"/>
              <a:gd name="connsiteX431" fmla="*/ 814773 w 3293552"/>
              <a:gd name="connsiteY431" fmla="*/ 22641 h 5986463"/>
              <a:gd name="connsiteX432" fmla="*/ 863600 w 3293552"/>
              <a:gd name="connsiteY432" fmla="*/ 19050 h 5986463"/>
              <a:gd name="connsiteX433" fmla="*/ 901700 w 3293552"/>
              <a:gd name="connsiteY433" fmla="*/ 3810 h 5986463"/>
              <a:gd name="connsiteX434" fmla="*/ 913130 w 3293552"/>
              <a:gd name="connsiteY434" fmla="*/ 0 h 598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3293552" h="5986463">
                <a:moveTo>
                  <a:pt x="1149468" y="5803489"/>
                </a:moveTo>
                <a:lnTo>
                  <a:pt x="1162922" y="5821428"/>
                </a:lnTo>
                <a:cubicBezTo>
                  <a:pt x="1168064" y="5825713"/>
                  <a:pt x="1188658" y="5827460"/>
                  <a:pt x="1181972" y="5827778"/>
                </a:cubicBezTo>
                <a:lnTo>
                  <a:pt x="1142676" y="5828652"/>
                </a:lnTo>
                <a:lnTo>
                  <a:pt x="1142206" y="5815013"/>
                </a:lnTo>
                <a:cubicBezTo>
                  <a:pt x="1142478" y="5811474"/>
                  <a:pt x="1145381" y="5808663"/>
                  <a:pt x="1146969" y="5805488"/>
                </a:cubicBezTo>
                <a:close/>
                <a:moveTo>
                  <a:pt x="2963863" y="5698331"/>
                </a:moveTo>
                <a:lnTo>
                  <a:pt x="2963589" y="5699593"/>
                </a:lnTo>
                <a:lnTo>
                  <a:pt x="2960382" y="5698881"/>
                </a:lnTo>
                <a:close/>
                <a:moveTo>
                  <a:pt x="2947194" y="5695950"/>
                </a:moveTo>
                <a:lnTo>
                  <a:pt x="2960382" y="5698881"/>
                </a:lnTo>
                <a:lnTo>
                  <a:pt x="2939618" y="5702159"/>
                </a:lnTo>
                <a:lnTo>
                  <a:pt x="2939719" y="5702038"/>
                </a:lnTo>
                <a:cubicBezTo>
                  <a:pt x="2941724" y="5698958"/>
                  <a:pt x="2943838" y="5696230"/>
                  <a:pt x="2947194" y="5695950"/>
                </a:cubicBezTo>
                <a:close/>
                <a:moveTo>
                  <a:pt x="1916113" y="4021931"/>
                </a:moveTo>
                <a:cubicBezTo>
                  <a:pt x="1913732" y="4022725"/>
                  <a:pt x="1910361" y="4022224"/>
                  <a:pt x="1908969" y="4024313"/>
                </a:cubicBezTo>
                <a:cubicBezTo>
                  <a:pt x="1906724" y="4027681"/>
                  <a:pt x="1907466" y="4032268"/>
                  <a:pt x="1906588" y="4036219"/>
                </a:cubicBezTo>
                <a:cubicBezTo>
                  <a:pt x="1905878" y="4039414"/>
                  <a:pt x="1905000" y="4042569"/>
                  <a:pt x="1904206" y="4045744"/>
                </a:cubicBezTo>
                <a:cubicBezTo>
                  <a:pt x="1905000" y="4076700"/>
                  <a:pt x="1904838" y="4107696"/>
                  <a:pt x="1906588" y="4138613"/>
                </a:cubicBezTo>
                <a:cubicBezTo>
                  <a:pt x="1908315" y="4169120"/>
                  <a:pt x="1912496" y="4172037"/>
                  <a:pt x="1918494" y="4200525"/>
                </a:cubicBezTo>
                <a:cubicBezTo>
                  <a:pt x="1919650" y="4206017"/>
                  <a:pt x="1919952" y="4211658"/>
                  <a:pt x="1920875" y="4217194"/>
                </a:cubicBezTo>
                <a:cubicBezTo>
                  <a:pt x="1921540" y="4221186"/>
                  <a:pt x="1922532" y="4225118"/>
                  <a:pt x="1923256" y="4229100"/>
                </a:cubicBezTo>
                <a:cubicBezTo>
                  <a:pt x="1925463" y="4241235"/>
                  <a:pt x="1926232" y="4247546"/>
                  <a:pt x="1928019" y="4260056"/>
                </a:cubicBezTo>
                <a:cubicBezTo>
                  <a:pt x="1927844" y="4263387"/>
                  <a:pt x="1925755" y="4316620"/>
                  <a:pt x="1923256" y="4329113"/>
                </a:cubicBezTo>
                <a:cubicBezTo>
                  <a:pt x="1921631" y="4337239"/>
                  <a:pt x="1918494" y="4344988"/>
                  <a:pt x="1916113" y="4352925"/>
                </a:cubicBezTo>
                <a:cubicBezTo>
                  <a:pt x="1915319" y="4359275"/>
                  <a:pt x="1914636" y="4365640"/>
                  <a:pt x="1913731" y="4371975"/>
                </a:cubicBezTo>
                <a:cubicBezTo>
                  <a:pt x="1912254" y="4382310"/>
                  <a:pt x="1909186" y="4392493"/>
                  <a:pt x="1908969" y="4402931"/>
                </a:cubicBezTo>
                <a:cubicBezTo>
                  <a:pt x="1908390" y="4430718"/>
                  <a:pt x="1909589" y="4458538"/>
                  <a:pt x="1911350" y="4486275"/>
                </a:cubicBezTo>
                <a:cubicBezTo>
                  <a:pt x="1912336" y="4501809"/>
                  <a:pt x="1920505" y="4570049"/>
                  <a:pt x="1923256" y="4593431"/>
                </a:cubicBezTo>
                <a:cubicBezTo>
                  <a:pt x="1919785" y="4822529"/>
                  <a:pt x="1920390" y="4680840"/>
                  <a:pt x="1923256" y="4917281"/>
                </a:cubicBezTo>
                <a:cubicBezTo>
                  <a:pt x="1924630" y="5030611"/>
                  <a:pt x="1925181" y="5094055"/>
                  <a:pt x="1925343" y="5128019"/>
                </a:cubicBezTo>
                <a:lnTo>
                  <a:pt x="1925346" y="5143140"/>
                </a:lnTo>
                <a:lnTo>
                  <a:pt x="1925122" y="5141308"/>
                </a:lnTo>
                <a:cubicBezTo>
                  <a:pt x="1924608" y="5144795"/>
                  <a:pt x="1925172" y="5173786"/>
                  <a:pt x="1925349" y="5159406"/>
                </a:cubicBezTo>
                <a:lnTo>
                  <a:pt x="1925346" y="5143140"/>
                </a:lnTo>
                <a:lnTo>
                  <a:pt x="1926049" y="5148872"/>
                </a:lnTo>
                <a:cubicBezTo>
                  <a:pt x="1926513" y="5155928"/>
                  <a:pt x="1927152" y="5168368"/>
                  <a:pt x="1928019" y="5188744"/>
                </a:cubicBezTo>
                <a:cubicBezTo>
                  <a:pt x="1931141" y="5262121"/>
                  <a:pt x="1923240" y="5233941"/>
                  <a:pt x="1935163" y="5269706"/>
                </a:cubicBezTo>
                <a:cubicBezTo>
                  <a:pt x="1934369" y="5306219"/>
                  <a:pt x="1933978" y="5342742"/>
                  <a:pt x="1932781" y="5379244"/>
                </a:cubicBezTo>
                <a:cubicBezTo>
                  <a:pt x="1931663" y="5413342"/>
                  <a:pt x="1930974" y="5407416"/>
                  <a:pt x="1928019" y="5434013"/>
                </a:cubicBezTo>
                <a:cubicBezTo>
                  <a:pt x="1926344" y="5449085"/>
                  <a:pt x="1925342" y="5464236"/>
                  <a:pt x="1923256" y="5479256"/>
                </a:cubicBezTo>
                <a:cubicBezTo>
                  <a:pt x="1923065" y="5480629"/>
                  <a:pt x="1917641" y="5516556"/>
                  <a:pt x="1913731" y="5529263"/>
                </a:cubicBezTo>
                <a:cubicBezTo>
                  <a:pt x="1911517" y="5536460"/>
                  <a:pt x="1908969" y="5543550"/>
                  <a:pt x="1906588" y="5550694"/>
                </a:cubicBezTo>
                <a:cubicBezTo>
                  <a:pt x="1905001" y="5555456"/>
                  <a:pt x="1902914" y="5560080"/>
                  <a:pt x="1901825" y="5564981"/>
                </a:cubicBezTo>
                <a:cubicBezTo>
                  <a:pt x="1896016" y="5591126"/>
                  <a:pt x="1897857" y="5596731"/>
                  <a:pt x="1897063" y="5603081"/>
                </a:cubicBezTo>
                <a:cubicBezTo>
                  <a:pt x="1912144" y="5591969"/>
                  <a:pt x="1927733" y="5581515"/>
                  <a:pt x="1942306" y="5569744"/>
                </a:cubicBezTo>
                <a:cubicBezTo>
                  <a:pt x="1948419" y="5564807"/>
                  <a:pt x="1953689" y="5558889"/>
                  <a:pt x="1958975" y="5553075"/>
                </a:cubicBezTo>
                <a:cubicBezTo>
                  <a:pt x="1964691" y="5546788"/>
                  <a:pt x="1966239" y="5541323"/>
                  <a:pt x="1973263" y="5536406"/>
                </a:cubicBezTo>
                <a:cubicBezTo>
                  <a:pt x="1994192" y="5521755"/>
                  <a:pt x="1988074" y="5532194"/>
                  <a:pt x="2008981" y="5512594"/>
                </a:cubicBezTo>
                <a:cubicBezTo>
                  <a:pt x="2015954" y="5506057"/>
                  <a:pt x="2021681" y="5498307"/>
                  <a:pt x="2028031" y="5491163"/>
                </a:cubicBezTo>
                <a:cubicBezTo>
                  <a:pt x="2029619" y="5487194"/>
                  <a:pt x="2031333" y="5483273"/>
                  <a:pt x="2032794" y="5479256"/>
                </a:cubicBezTo>
                <a:cubicBezTo>
                  <a:pt x="2034510" y="5474538"/>
                  <a:pt x="2035737" y="5469648"/>
                  <a:pt x="2037556" y="5464969"/>
                </a:cubicBezTo>
                <a:cubicBezTo>
                  <a:pt x="2041296" y="5455352"/>
                  <a:pt x="2046200" y="5446183"/>
                  <a:pt x="2049463" y="5436394"/>
                </a:cubicBezTo>
                <a:cubicBezTo>
                  <a:pt x="2051050" y="5431631"/>
                  <a:pt x="2051980" y="5426596"/>
                  <a:pt x="2054225" y="5422106"/>
                </a:cubicBezTo>
                <a:cubicBezTo>
                  <a:pt x="2090105" y="5350345"/>
                  <a:pt x="2068158" y="5406415"/>
                  <a:pt x="2087563" y="5353050"/>
                </a:cubicBezTo>
                <a:cubicBezTo>
                  <a:pt x="2088357" y="5347494"/>
                  <a:pt x="2088910" y="5341898"/>
                  <a:pt x="2089944" y="5336381"/>
                </a:cubicBezTo>
                <a:cubicBezTo>
                  <a:pt x="2091292" y="5329188"/>
                  <a:pt x="2093550" y="5322176"/>
                  <a:pt x="2094706" y="5314950"/>
                </a:cubicBezTo>
                <a:cubicBezTo>
                  <a:pt x="2108546" y="5228449"/>
                  <a:pt x="2091853" y="5314931"/>
                  <a:pt x="2104231" y="5253038"/>
                </a:cubicBezTo>
                <a:cubicBezTo>
                  <a:pt x="2105025" y="5235575"/>
                  <a:pt x="2107372" y="5218114"/>
                  <a:pt x="2106613" y="5200650"/>
                </a:cubicBezTo>
                <a:cubicBezTo>
                  <a:pt x="2104230" y="5145833"/>
                  <a:pt x="2100435" y="5155123"/>
                  <a:pt x="2092325" y="5112544"/>
                </a:cubicBezTo>
                <a:cubicBezTo>
                  <a:pt x="2091128" y="5106258"/>
                  <a:pt x="2091362" y="5099734"/>
                  <a:pt x="2089944" y="5093494"/>
                </a:cubicBezTo>
                <a:cubicBezTo>
                  <a:pt x="2085557" y="5074191"/>
                  <a:pt x="2077214" y="5050541"/>
                  <a:pt x="2070894" y="5031581"/>
                </a:cubicBezTo>
                <a:cubicBezTo>
                  <a:pt x="2070100" y="5019675"/>
                  <a:pt x="2069547" y="5007751"/>
                  <a:pt x="2068513" y="4995863"/>
                </a:cubicBezTo>
                <a:cubicBezTo>
                  <a:pt x="2067959" y="4989488"/>
                  <a:pt x="2066801" y="4983177"/>
                  <a:pt x="2066131" y="4976813"/>
                </a:cubicBezTo>
                <a:cubicBezTo>
                  <a:pt x="2065213" y="4968094"/>
                  <a:pt x="2064544" y="4959350"/>
                  <a:pt x="2063750" y="4950619"/>
                </a:cubicBezTo>
                <a:cubicBezTo>
                  <a:pt x="2065338" y="4925219"/>
                  <a:pt x="2065763" y="4899720"/>
                  <a:pt x="2068513" y="4874419"/>
                </a:cubicBezTo>
                <a:cubicBezTo>
                  <a:pt x="2070858" y="4852844"/>
                  <a:pt x="2076286" y="4839190"/>
                  <a:pt x="2082800" y="4819650"/>
                </a:cubicBezTo>
                <a:cubicBezTo>
                  <a:pt x="2082006" y="4784725"/>
                  <a:pt x="2082255" y="4749761"/>
                  <a:pt x="2080419" y="4714875"/>
                </a:cubicBezTo>
                <a:cubicBezTo>
                  <a:pt x="2079711" y="4701431"/>
                  <a:pt x="2070839" y="4659832"/>
                  <a:pt x="2068513" y="4648200"/>
                </a:cubicBezTo>
                <a:cubicBezTo>
                  <a:pt x="2067719" y="4639469"/>
                  <a:pt x="2067516" y="4630663"/>
                  <a:pt x="2066131" y="4622006"/>
                </a:cubicBezTo>
                <a:cubicBezTo>
                  <a:pt x="2064336" y="4610784"/>
                  <a:pt x="2061114" y="4599833"/>
                  <a:pt x="2058988" y="4588669"/>
                </a:cubicBezTo>
                <a:cubicBezTo>
                  <a:pt x="2057938" y="4583155"/>
                  <a:pt x="2057400" y="4577556"/>
                  <a:pt x="2056606" y="4572000"/>
                </a:cubicBezTo>
                <a:cubicBezTo>
                  <a:pt x="2058194" y="4540250"/>
                  <a:pt x="2059344" y="4508475"/>
                  <a:pt x="2061369" y="4476750"/>
                </a:cubicBezTo>
                <a:cubicBezTo>
                  <a:pt x="2061727" y="4471149"/>
                  <a:pt x="2063094" y="4465655"/>
                  <a:pt x="2063750" y="4460081"/>
                </a:cubicBezTo>
                <a:cubicBezTo>
                  <a:pt x="2067618" y="4427196"/>
                  <a:pt x="2064031" y="4444387"/>
                  <a:pt x="2070894" y="4410075"/>
                </a:cubicBezTo>
                <a:cubicBezTo>
                  <a:pt x="2071536" y="4406866"/>
                  <a:pt x="2072790" y="4403786"/>
                  <a:pt x="2073275" y="4400550"/>
                </a:cubicBezTo>
                <a:cubicBezTo>
                  <a:pt x="2078303" y="4367028"/>
                  <a:pt x="2078098" y="4361609"/>
                  <a:pt x="2080419" y="4329113"/>
                </a:cubicBezTo>
                <a:cubicBezTo>
                  <a:pt x="2079625" y="4307682"/>
                  <a:pt x="2080226" y="4286153"/>
                  <a:pt x="2078038" y="4264819"/>
                </a:cubicBezTo>
                <a:cubicBezTo>
                  <a:pt x="2077036" y="4255052"/>
                  <a:pt x="2073393" y="4245739"/>
                  <a:pt x="2070894" y="4236244"/>
                </a:cubicBezTo>
                <a:cubicBezTo>
                  <a:pt x="2069423" y="4230656"/>
                  <a:pt x="2067958" y="4225057"/>
                  <a:pt x="2066131" y="4219575"/>
                </a:cubicBezTo>
                <a:cubicBezTo>
                  <a:pt x="2062760" y="4209462"/>
                  <a:pt x="2059084" y="4203100"/>
                  <a:pt x="2054225" y="4193381"/>
                </a:cubicBezTo>
                <a:cubicBezTo>
                  <a:pt x="2048518" y="4170551"/>
                  <a:pt x="2056049" y="4198855"/>
                  <a:pt x="2047081" y="4171950"/>
                </a:cubicBezTo>
                <a:cubicBezTo>
                  <a:pt x="2041387" y="4154867"/>
                  <a:pt x="2044415" y="4156113"/>
                  <a:pt x="2035175" y="4140994"/>
                </a:cubicBezTo>
                <a:cubicBezTo>
                  <a:pt x="2029206" y="4131226"/>
                  <a:pt x="2024220" y="4120514"/>
                  <a:pt x="2016125" y="4112419"/>
                </a:cubicBezTo>
                <a:cubicBezTo>
                  <a:pt x="2013744" y="4110038"/>
                  <a:pt x="2011049" y="4107933"/>
                  <a:pt x="2008981" y="4105275"/>
                </a:cubicBezTo>
                <a:cubicBezTo>
                  <a:pt x="1987953" y="4078240"/>
                  <a:pt x="2010573" y="4102105"/>
                  <a:pt x="1989931" y="4081463"/>
                </a:cubicBezTo>
                <a:cubicBezTo>
                  <a:pt x="1982166" y="4065931"/>
                  <a:pt x="1989382" y="4076815"/>
                  <a:pt x="1975644" y="4064794"/>
                </a:cubicBezTo>
                <a:cubicBezTo>
                  <a:pt x="1972265" y="4061837"/>
                  <a:pt x="1969475" y="4058252"/>
                  <a:pt x="1966119" y="4055269"/>
                </a:cubicBezTo>
                <a:cubicBezTo>
                  <a:pt x="1962320" y="4051892"/>
                  <a:pt x="1958038" y="4049091"/>
                  <a:pt x="1954213" y="4045744"/>
                </a:cubicBezTo>
                <a:cubicBezTo>
                  <a:pt x="1951679" y="4043526"/>
                  <a:pt x="1949925" y="4040385"/>
                  <a:pt x="1947069" y="4038600"/>
                </a:cubicBezTo>
                <a:cubicBezTo>
                  <a:pt x="1943444" y="4036335"/>
                  <a:pt x="1938986" y="4035750"/>
                  <a:pt x="1935163" y="4033838"/>
                </a:cubicBezTo>
                <a:cubicBezTo>
                  <a:pt x="1932603" y="4032558"/>
                  <a:pt x="1930446" y="4030592"/>
                  <a:pt x="1928019" y="4029075"/>
                </a:cubicBezTo>
                <a:cubicBezTo>
                  <a:pt x="1924094" y="4026622"/>
                  <a:pt x="1920082" y="4024312"/>
                  <a:pt x="1916113" y="4021931"/>
                </a:cubicBezTo>
                <a:close/>
                <a:moveTo>
                  <a:pt x="510845" y="1741738"/>
                </a:moveTo>
                <a:cubicBezTo>
                  <a:pt x="512186" y="1739873"/>
                  <a:pt x="513204" y="1738735"/>
                  <a:pt x="511226" y="1741863"/>
                </a:cubicBezTo>
                <a:lnTo>
                  <a:pt x="508672" y="1745699"/>
                </a:lnTo>
                <a:close/>
                <a:moveTo>
                  <a:pt x="913130" y="0"/>
                </a:moveTo>
                <a:cubicBezTo>
                  <a:pt x="924960" y="1109"/>
                  <a:pt x="1060007" y="12504"/>
                  <a:pt x="1096010" y="19050"/>
                </a:cubicBezTo>
                <a:cubicBezTo>
                  <a:pt x="1117832" y="23018"/>
                  <a:pt x="1160780" y="34290"/>
                  <a:pt x="1160780" y="34290"/>
                </a:cubicBezTo>
                <a:lnTo>
                  <a:pt x="1271270" y="30480"/>
                </a:lnTo>
                <a:lnTo>
                  <a:pt x="1304370" y="26802"/>
                </a:lnTo>
                <a:lnTo>
                  <a:pt x="1312531" y="32168"/>
                </a:lnTo>
                <a:cubicBezTo>
                  <a:pt x="1317071" y="37961"/>
                  <a:pt x="1320528" y="44822"/>
                  <a:pt x="1325526" y="51395"/>
                </a:cubicBezTo>
                <a:cubicBezTo>
                  <a:pt x="1348531" y="81649"/>
                  <a:pt x="1362301" y="86130"/>
                  <a:pt x="1364512" y="128300"/>
                </a:cubicBezTo>
                <a:cubicBezTo>
                  <a:pt x="1370219" y="237126"/>
                  <a:pt x="1368843" y="346199"/>
                  <a:pt x="1371009" y="455148"/>
                </a:cubicBezTo>
                <a:cubicBezTo>
                  <a:pt x="1375341" y="478647"/>
                  <a:pt x="1380580" y="502001"/>
                  <a:pt x="1384005" y="525645"/>
                </a:cubicBezTo>
                <a:cubicBezTo>
                  <a:pt x="1387083" y="546898"/>
                  <a:pt x="1386720" y="568590"/>
                  <a:pt x="1390503" y="589733"/>
                </a:cubicBezTo>
                <a:cubicBezTo>
                  <a:pt x="1393243" y="605048"/>
                  <a:pt x="1400194" y="619386"/>
                  <a:pt x="1403498" y="634594"/>
                </a:cubicBezTo>
                <a:cubicBezTo>
                  <a:pt x="1406707" y="649364"/>
                  <a:pt x="1407829" y="664501"/>
                  <a:pt x="1409996" y="679455"/>
                </a:cubicBezTo>
                <a:lnTo>
                  <a:pt x="1415488" y="695706"/>
                </a:lnTo>
                <a:lnTo>
                  <a:pt x="1406994" y="730261"/>
                </a:lnTo>
                <a:cubicBezTo>
                  <a:pt x="1404597" y="741323"/>
                  <a:pt x="1402679" y="752805"/>
                  <a:pt x="1400810" y="769620"/>
                </a:cubicBezTo>
                <a:cubicBezTo>
                  <a:pt x="1399540" y="781050"/>
                  <a:pt x="1398520" y="792511"/>
                  <a:pt x="1397000" y="803910"/>
                </a:cubicBezTo>
                <a:cubicBezTo>
                  <a:pt x="1391252" y="847021"/>
                  <a:pt x="1394114" y="805832"/>
                  <a:pt x="1389380" y="861060"/>
                </a:cubicBezTo>
                <a:cubicBezTo>
                  <a:pt x="1376627" y="1009846"/>
                  <a:pt x="1386893" y="913919"/>
                  <a:pt x="1377950" y="994410"/>
                </a:cubicBezTo>
                <a:cubicBezTo>
                  <a:pt x="1380490" y="1013460"/>
                  <a:pt x="1380679" y="1032974"/>
                  <a:pt x="1385570" y="1051560"/>
                </a:cubicBezTo>
                <a:cubicBezTo>
                  <a:pt x="1387186" y="1057701"/>
                  <a:pt x="1391716" y="1063278"/>
                  <a:pt x="1397000" y="1066800"/>
                </a:cubicBezTo>
                <a:cubicBezTo>
                  <a:pt x="1400342" y="1069028"/>
                  <a:pt x="1406057" y="1068925"/>
                  <a:pt x="1410936" y="1069269"/>
                </a:cubicBezTo>
                <a:lnTo>
                  <a:pt x="1413444" y="1070716"/>
                </a:lnTo>
                <a:lnTo>
                  <a:pt x="1403498" y="1134479"/>
                </a:lnTo>
                <a:cubicBezTo>
                  <a:pt x="1420825" y="1130207"/>
                  <a:pt x="1438535" y="1127232"/>
                  <a:pt x="1455479" y="1121661"/>
                </a:cubicBezTo>
                <a:lnTo>
                  <a:pt x="1476216" y="1111435"/>
                </a:lnTo>
                <a:lnTo>
                  <a:pt x="1481082" y="1111947"/>
                </a:lnTo>
                <a:cubicBezTo>
                  <a:pt x="1540579" y="1118518"/>
                  <a:pt x="1523261" y="1118115"/>
                  <a:pt x="1614170" y="1108710"/>
                </a:cubicBezTo>
                <a:cubicBezTo>
                  <a:pt x="1641510" y="1105882"/>
                  <a:pt x="1641249" y="1102723"/>
                  <a:pt x="1671320" y="1093470"/>
                </a:cubicBezTo>
                <a:cubicBezTo>
                  <a:pt x="1676325" y="1091930"/>
                  <a:pt x="1681525" y="1091099"/>
                  <a:pt x="1686560" y="1089660"/>
                </a:cubicBezTo>
                <a:cubicBezTo>
                  <a:pt x="1702619" y="1085072"/>
                  <a:pt x="1707930" y="1080218"/>
                  <a:pt x="1728470" y="1078230"/>
                </a:cubicBezTo>
                <a:cubicBezTo>
                  <a:pt x="1757572" y="1075414"/>
                  <a:pt x="1786905" y="1075998"/>
                  <a:pt x="1816100" y="1074420"/>
                </a:cubicBezTo>
                <a:cubicBezTo>
                  <a:pt x="1872867" y="1071351"/>
                  <a:pt x="1860002" y="1070854"/>
                  <a:pt x="1911350" y="1066800"/>
                </a:cubicBezTo>
                <a:lnTo>
                  <a:pt x="2014220" y="1059180"/>
                </a:lnTo>
                <a:cubicBezTo>
                  <a:pt x="2106827" y="1040659"/>
                  <a:pt x="2046201" y="1049906"/>
                  <a:pt x="2223770" y="1055370"/>
                </a:cubicBezTo>
                <a:cubicBezTo>
                  <a:pt x="2316751" y="1058231"/>
                  <a:pt x="2275319" y="1058657"/>
                  <a:pt x="2353310" y="1062990"/>
                </a:cubicBezTo>
                <a:cubicBezTo>
                  <a:pt x="2381236" y="1064541"/>
                  <a:pt x="2409173" y="1065990"/>
                  <a:pt x="2437130" y="1066800"/>
                </a:cubicBezTo>
                <a:lnTo>
                  <a:pt x="2616200" y="1070610"/>
                </a:lnTo>
                <a:cubicBezTo>
                  <a:pt x="2621280" y="1071880"/>
                  <a:pt x="2626293" y="1073455"/>
                  <a:pt x="2631440" y="1074420"/>
                </a:cubicBezTo>
                <a:cubicBezTo>
                  <a:pt x="2705474" y="1088301"/>
                  <a:pt x="2734081" y="1087854"/>
                  <a:pt x="2829560" y="1093470"/>
                </a:cubicBezTo>
                <a:lnTo>
                  <a:pt x="2894330" y="1097280"/>
                </a:lnTo>
                <a:lnTo>
                  <a:pt x="2971873" y="1095665"/>
                </a:lnTo>
                <a:lnTo>
                  <a:pt x="2976360" y="1101922"/>
                </a:lnTo>
                <a:cubicBezTo>
                  <a:pt x="2978561" y="1110568"/>
                  <a:pt x="2979537" y="1120453"/>
                  <a:pt x="2982433" y="1128070"/>
                </a:cubicBezTo>
                <a:cubicBezTo>
                  <a:pt x="3002045" y="1179653"/>
                  <a:pt x="3004711" y="1189308"/>
                  <a:pt x="3003620" y="1188526"/>
                </a:cubicBezTo>
                <a:lnTo>
                  <a:pt x="3002029" y="1185872"/>
                </a:lnTo>
                <a:lnTo>
                  <a:pt x="3000337" y="1182377"/>
                </a:lnTo>
                <a:cubicBezTo>
                  <a:pt x="3000416" y="1182611"/>
                  <a:pt x="3001055" y="1184018"/>
                  <a:pt x="3001765" y="1185432"/>
                </a:cubicBezTo>
                <a:lnTo>
                  <a:pt x="3002029" y="1185872"/>
                </a:lnTo>
                <a:lnTo>
                  <a:pt x="3002265" y="1186360"/>
                </a:lnTo>
                <a:cubicBezTo>
                  <a:pt x="3005321" y="1192916"/>
                  <a:pt x="3012569" y="1208828"/>
                  <a:pt x="3027916" y="1243428"/>
                </a:cubicBezTo>
                <a:cubicBezTo>
                  <a:pt x="3057372" y="1309833"/>
                  <a:pt x="3065087" y="1331878"/>
                  <a:pt x="3099391" y="1416465"/>
                </a:cubicBezTo>
                <a:cubicBezTo>
                  <a:pt x="3111643" y="1446676"/>
                  <a:pt x="3128772" y="1475060"/>
                  <a:pt x="3138377" y="1506188"/>
                </a:cubicBezTo>
                <a:cubicBezTo>
                  <a:pt x="3144088" y="1524695"/>
                  <a:pt x="3141205" y="1544864"/>
                  <a:pt x="3144875" y="1563867"/>
                </a:cubicBezTo>
                <a:cubicBezTo>
                  <a:pt x="3178254" y="1736714"/>
                  <a:pt x="3159024" y="1524822"/>
                  <a:pt x="3170865" y="1781766"/>
                </a:cubicBezTo>
                <a:cubicBezTo>
                  <a:pt x="3166534" y="1882170"/>
                  <a:pt x="3159627" y="1982498"/>
                  <a:pt x="3157870" y="2082978"/>
                </a:cubicBezTo>
                <a:cubicBezTo>
                  <a:pt x="3157503" y="2103985"/>
                  <a:pt x="3167565" y="2178705"/>
                  <a:pt x="3170865" y="2204745"/>
                </a:cubicBezTo>
                <a:cubicBezTo>
                  <a:pt x="3170865" y="2204745"/>
                  <a:pt x="3184238" y="2251644"/>
                  <a:pt x="3190358" y="2275242"/>
                </a:cubicBezTo>
                <a:cubicBezTo>
                  <a:pt x="3208064" y="2343508"/>
                  <a:pt x="3222336" y="2412677"/>
                  <a:pt x="3242340" y="2480323"/>
                </a:cubicBezTo>
                <a:cubicBezTo>
                  <a:pt x="3252702" y="2515367"/>
                  <a:pt x="3276480" y="2546673"/>
                  <a:pt x="3281326" y="2582863"/>
                </a:cubicBezTo>
                <a:cubicBezTo>
                  <a:pt x="3303125" y="2745659"/>
                  <a:pt x="3292524" y="2785212"/>
                  <a:pt x="3274828" y="2916120"/>
                </a:cubicBezTo>
                <a:cubicBezTo>
                  <a:pt x="3188747" y="3051964"/>
                  <a:pt x="3225411" y="2981389"/>
                  <a:pt x="3164368" y="3127609"/>
                </a:cubicBezTo>
                <a:cubicBezTo>
                  <a:pt x="3151372" y="3140427"/>
                  <a:pt x="3133600" y="3149849"/>
                  <a:pt x="3125382" y="3166062"/>
                </a:cubicBezTo>
                <a:cubicBezTo>
                  <a:pt x="3115504" y="3185548"/>
                  <a:pt x="3118733" y="3209283"/>
                  <a:pt x="3112386" y="3230150"/>
                </a:cubicBezTo>
                <a:cubicBezTo>
                  <a:pt x="3105683" y="3252188"/>
                  <a:pt x="3093188" y="3272227"/>
                  <a:pt x="3086395" y="3294238"/>
                </a:cubicBezTo>
                <a:cubicBezTo>
                  <a:pt x="3077982" y="3321504"/>
                  <a:pt x="3073171" y="3349729"/>
                  <a:pt x="3066902" y="3377552"/>
                </a:cubicBezTo>
                <a:cubicBezTo>
                  <a:pt x="3064507" y="3388185"/>
                  <a:pt x="3063439" y="3399121"/>
                  <a:pt x="3060405" y="3409596"/>
                </a:cubicBezTo>
                <a:cubicBezTo>
                  <a:pt x="3049289" y="3447967"/>
                  <a:pt x="3028204" y="3504605"/>
                  <a:pt x="3008423" y="3537771"/>
                </a:cubicBezTo>
                <a:cubicBezTo>
                  <a:pt x="2999846" y="3552152"/>
                  <a:pt x="2987897" y="3564426"/>
                  <a:pt x="2975935" y="3576224"/>
                </a:cubicBezTo>
                <a:cubicBezTo>
                  <a:pt x="2893513" y="3657518"/>
                  <a:pt x="2964872" y="3582574"/>
                  <a:pt x="2897963" y="3633903"/>
                </a:cubicBezTo>
                <a:cubicBezTo>
                  <a:pt x="2838851" y="3679250"/>
                  <a:pt x="2903700" y="3643890"/>
                  <a:pt x="2845982" y="3672356"/>
                </a:cubicBezTo>
                <a:cubicBezTo>
                  <a:pt x="2835152" y="3674492"/>
                  <a:pt x="2823254" y="3673668"/>
                  <a:pt x="2813493" y="3678764"/>
                </a:cubicBezTo>
                <a:cubicBezTo>
                  <a:pt x="2728709" y="3723035"/>
                  <a:pt x="2724056" y="3744942"/>
                  <a:pt x="2651051" y="3813349"/>
                </a:cubicBezTo>
                <a:cubicBezTo>
                  <a:pt x="2499212" y="3955623"/>
                  <a:pt x="2704316" y="3761043"/>
                  <a:pt x="2560084" y="3877436"/>
                </a:cubicBezTo>
                <a:cubicBezTo>
                  <a:pt x="2549350" y="3886098"/>
                  <a:pt x="2543900" y="3899808"/>
                  <a:pt x="2534093" y="3909480"/>
                </a:cubicBezTo>
                <a:cubicBezTo>
                  <a:pt x="2515651" y="3927670"/>
                  <a:pt x="2494680" y="3943199"/>
                  <a:pt x="2475614" y="3960751"/>
                </a:cubicBezTo>
                <a:cubicBezTo>
                  <a:pt x="2414734" y="4016795"/>
                  <a:pt x="2456043" y="3978787"/>
                  <a:pt x="2417135" y="4024838"/>
                </a:cubicBezTo>
                <a:cubicBezTo>
                  <a:pt x="2402396" y="4042283"/>
                  <a:pt x="2388390" y="4060517"/>
                  <a:pt x="2371651" y="4076109"/>
                </a:cubicBezTo>
                <a:cubicBezTo>
                  <a:pt x="2290026" y="4152144"/>
                  <a:pt x="2308583" y="4100625"/>
                  <a:pt x="2293679" y="4159423"/>
                </a:cubicBezTo>
                <a:cubicBezTo>
                  <a:pt x="2285015" y="4174377"/>
                  <a:pt x="2272362" y="4187689"/>
                  <a:pt x="2267688" y="4204284"/>
                </a:cubicBezTo>
                <a:cubicBezTo>
                  <a:pt x="2261286" y="4227019"/>
                  <a:pt x="2262683" y="4251231"/>
                  <a:pt x="2261191" y="4274781"/>
                </a:cubicBezTo>
                <a:cubicBezTo>
                  <a:pt x="2258350" y="4319606"/>
                  <a:pt x="2257025" y="4364512"/>
                  <a:pt x="2254693" y="4409365"/>
                </a:cubicBezTo>
                <a:cubicBezTo>
                  <a:pt x="2248361" y="4531140"/>
                  <a:pt x="2242460" y="4652940"/>
                  <a:pt x="2235200" y="4774666"/>
                </a:cubicBezTo>
                <a:cubicBezTo>
                  <a:pt x="2227351" y="4906273"/>
                  <a:pt x="2222512" y="4804037"/>
                  <a:pt x="2215707" y="5005382"/>
                </a:cubicBezTo>
                <a:cubicBezTo>
                  <a:pt x="2215523" y="5010826"/>
                  <a:pt x="2216757" y="5016141"/>
                  <a:pt x="2218232" y="5021443"/>
                </a:cubicBezTo>
                <a:lnTo>
                  <a:pt x="2221450" y="5034387"/>
                </a:lnTo>
                <a:lnTo>
                  <a:pt x="2228056" y="5098256"/>
                </a:lnTo>
                <a:cubicBezTo>
                  <a:pt x="2228928" y="5106980"/>
                  <a:pt x="2229470" y="5115736"/>
                  <a:pt x="2230438" y="5124450"/>
                </a:cubicBezTo>
                <a:cubicBezTo>
                  <a:pt x="2231058" y="5130028"/>
                  <a:pt x="2232231" y="5135537"/>
                  <a:pt x="2232819" y="5141119"/>
                </a:cubicBezTo>
                <a:cubicBezTo>
                  <a:pt x="2233819" y="5150625"/>
                  <a:pt x="2234200" y="5160188"/>
                  <a:pt x="2235200" y="5169694"/>
                </a:cubicBezTo>
                <a:cubicBezTo>
                  <a:pt x="2236659" y="5183555"/>
                  <a:pt x="2240594" y="5202104"/>
                  <a:pt x="2242344" y="5214938"/>
                </a:cubicBezTo>
                <a:cubicBezTo>
                  <a:pt x="2243422" y="5222842"/>
                  <a:pt x="2243481" y="5230871"/>
                  <a:pt x="2244725" y="5238750"/>
                </a:cubicBezTo>
                <a:cubicBezTo>
                  <a:pt x="2255392" y="5306304"/>
                  <a:pt x="2244413" y="5214496"/>
                  <a:pt x="2251869" y="5281613"/>
                </a:cubicBezTo>
                <a:lnTo>
                  <a:pt x="2256631" y="5300663"/>
                </a:lnTo>
                <a:cubicBezTo>
                  <a:pt x="2260680" y="5316861"/>
                  <a:pt x="2263386" y="5334049"/>
                  <a:pt x="2266156" y="5350669"/>
                </a:cubicBezTo>
                <a:lnTo>
                  <a:pt x="2273300" y="5369719"/>
                </a:lnTo>
                <a:cubicBezTo>
                  <a:pt x="2275598" y="5375848"/>
                  <a:pt x="2275993" y="5382559"/>
                  <a:pt x="2278063" y="5388769"/>
                </a:cubicBezTo>
                <a:cubicBezTo>
                  <a:pt x="2279186" y="5392137"/>
                  <a:pt x="2281356" y="5395062"/>
                  <a:pt x="2282825" y="5398294"/>
                </a:cubicBezTo>
                <a:cubicBezTo>
                  <a:pt x="2285326" y="5403797"/>
                  <a:pt x="2287799" y="5409321"/>
                  <a:pt x="2289969" y="5414963"/>
                </a:cubicBezTo>
                <a:cubicBezTo>
                  <a:pt x="2291771" y="5419648"/>
                  <a:pt x="2293144" y="5424488"/>
                  <a:pt x="2294731" y="5429250"/>
                </a:cubicBezTo>
                <a:cubicBezTo>
                  <a:pt x="2298786" y="5441416"/>
                  <a:pt x="2304637" y="5452917"/>
                  <a:pt x="2309019" y="5464969"/>
                </a:cubicBezTo>
                <a:cubicBezTo>
                  <a:pt x="2310994" y="5470400"/>
                  <a:pt x="2312194" y="5476082"/>
                  <a:pt x="2313781" y="5481638"/>
                </a:cubicBezTo>
                <a:cubicBezTo>
                  <a:pt x="2317102" y="5493263"/>
                  <a:pt x="2323466" y="5503796"/>
                  <a:pt x="2328069" y="5514975"/>
                </a:cubicBezTo>
                <a:cubicBezTo>
                  <a:pt x="2329025" y="5517296"/>
                  <a:pt x="2329656" y="5519738"/>
                  <a:pt x="2330450" y="5522119"/>
                </a:cubicBezTo>
                <a:cubicBezTo>
                  <a:pt x="2333625" y="5526088"/>
                  <a:pt x="2336925" y="5529959"/>
                  <a:pt x="2339975" y="5534025"/>
                </a:cubicBezTo>
                <a:cubicBezTo>
                  <a:pt x="2341692" y="5536315"/>
                  <a:pt x="2342875" y="5538996"/>
                  <a:pt x="2344738" y="5541169"/>
                </a:cubicBezTo>
                <a:cubicBezTo>
                  <a:pt x="2353166" y="5551001"/>
                  <a:pt x="2358381" y="5553447"/>
                  <a:pt x="2368550" y="5562600"/>
                </a:cubicBezTo>
                <a:cubicBezTo>
                  <a:pt x="2371887" y="5565604"/>
                  <a:pt x="2374900" y="5568950"/>
                  <a:pt x="2378075" y="5572125"/>
                </a:cubicBezTo>
                <a:cubicBezTo>
                  <a:pt x="2380456" y="5572919"/>
                  <a:pt x="2382925" y="5573487"/>
                  <a:pt x="2385219" y="5574506"/>
                </a:cubicBezTo>
                <a:cubicBezTo>
                  <a:pt x="2390085" y="5576669"/>
                  <a:pt x="2394510" y="5579809"/>
                  <a:pt x="2399506" y="5581650"/>
                </a:cubicBezTo>
                <a:cubicBezTo>
                  <a:pt x="2443571" y="5597885"/>
                  <a:pt x="2417515" y="5581926"/>
                  <a:pt x="2447131" y="5603081"/>
                </a:cubicBezTo>
                <a:lnTo>
                  <a:pt x="2451084" y="5604386"/>
                </a:lnTo>
                <a:lnTo>
                  <a:pt x="2456121" y="5607807"/>
                </a:lnTo>
                <a:lnTo>
                  <a:pt x="2458485" y="5609040"/>
                </a:lnTo>
                <a:lnTo>
                  <a:pt x="2468563" y="5614988"/>
                </a:lnTo>
                <a:lnTo>
                  <a:pt x="2472943" y="5616581"/>
                </a:lnTo>
                <a:lnTo>
                  <a:pt x="2476631" y="5618504"/>
                </a:lnTo>
                <a:cubicBezTo>
                  <a:pt x="2481639" y="5620906"/>
                  <a:pt x="2484951" y="5622233"/>
                  <a:pt x="2486969" y="5622760"/>
                </a:cubicBezTo>
                <a:lnTo>
                  <a:pt x="2488835" y="5622360"/>
                </a:lnTo>
                <a:lnTo>
                  <a:pt x="2494756" y="5624513"/>
                </a:lnTo>
                <a:lnTo>
                  <a:pt x="2498948" y="5626609"/>
                </a:lnTo>
                <a:lnTo>
                  <a:pt x="2507339" y="5632873"/>
                </a:lnTo>
                <a:lnTo>
                  <a:pt x="2519600" y="5633600"/>
                </a:lnTo>
                <a:cubicBezTo>
                  <a:pt x="2524249" y="5633847"/>
                  <a:pt x="2527472" y="5633999"/>
                  <a:pt x="2528094" y="5634038"/>
                </a:cubicBezTo>
                <a:lnTo>
                  <a:pt x="2529062" y="5634591"/>
                </a:lnTo>
                <a:lnTo>
                  <a:pt x="2531156" y="5634706"/>
                </a:lnTo>
                <a:lnTo>
                  <a:pt x="2544047" y="5637515"/>
                </a:lnTo>
                <a:cubicBezTo>
                  <a:pt x="2556284" y="5640529"/>
                  <a:pt x="2559939" y="5642649"/>
                  <a:pt x="2578100" y="5648325"/>
                </a:cubicBezTo>
                <a:cubicBezTo>
                  <a:pt x="2583616" y="5650049"/>
                  <a:pt x="2589404" y="5650942"/>
                  <a:pt x="2594769" y="5653088"/>
                </a:cubicBezTo>
                <a:lnTo>
                  <a:pt x="2604291" y="5657849"/>
                </a:lnTo>
                <a:lnTo>
                  <a:pt x="2625725" y="5664994"/>
                </a:lnTo>
                <a:lnTo>
                  <a:pt x="2637631" y="5667375"/>
                </a:lnTo>
                <a:cubicBezTo>
                  <a:pt x="2640077" y="5667939"/>
                  <a:pt x="2642321" y="5669230"/>
                  <a:pt x="2644775" y="5669756"/>
                </a:cubicBezTo>
                <a:cubicBezTo>
                  <a:pt x="2670177" y="5675199"/>
                  <a:pt x="2698185" y="5678230"/>
                  <a:pt x="2723356" y="5681663"/>
                </a:cubicBezTo>
                <a:cubicBezTo>
                  <a:pt x="2729706" y="5680869"/>
                  <a:pt x="2736094" y="5680333"/>
                  <a:pt x="2742406" y="5679281"/>
                </a:cubicBezTo>
                <a:lnTo>
                  <a:pt x="2751768" y="5676941"/>
                </a:lnTo>
                <a:lnTo>
                  <a:pt x="2766734" y="5684687"/>
                </a:lnTo>
                <a:cubicBezTo>
                  <a:pt x="2788421" y="5695268"/>
                  <a:pt x="2788166" y="5692624"/>
                  <a:pt x="2798208" y="5697472"/>
                </a:cubicBezTo>
                <a:lnTo>
                  <a:pt x="2803347" y="5700239"/>
                </a:lnTo>
                <a:lnTo>
                  <a:pt x="2818606" y="5698331"/>
                </a:lnTo>
                <a:cubicBezTo>
                  <a:pt x="2852798" y="5693071"/>
                  <a:pt x="2839434" y="5696101"/>
                  <a:pt x="2859088" y="5691188"/>
                </a:cubicBezTo>
                <a:cubicBezTo>
                  <a:pt x="2871788" y="5691982"/>
                  <a:pt x="2884526" y="5692303"/>
                  <a:pt x="2897188" y="5693569"/>
                </a:cubicBezTo>
                <a:cubicBezTo>
                  <a:pt x="2900444" y="5693895"/>
                  <a:pt x="2903990" y="5694135"/>
                  <a:pt x="2906713" y="5695950"/>
                </a:cubicBezTo>
                <a:cubicBezTo>
                  <a:pt x="2928253" y="5710311"/>
                  <a:pt x="2895265" y="5697692"/>
                  <a:pt x="2918619" y="5705475"/>
                </a:cubicBezTo>
                <a:lnTo>
                  <a:pt x="2939618" y="5702159"/>
                </a:lnTo>
                <a:lnTo>
                  <a:pt x="2932906" y="5710238"/>
                </a:lnTo>
                <a:cubicBezTo>
                  <a:pt x="2923338" y="5715777"/>
                  <a:pt x="2912269" y="5718175"/>
                  <a:pt x="2901950" y="5722144"/>
                </a:cubicBezTo>
                <a:cubicBezTo>
                  <a:pt x="2894013" y="5722938"/>
                  <a:pt x="2886027" y="5723342"/>
                  <a:pt x="2878138" y="5724525"/>
                </a:cubicBezTo>
                <a:cubicBezTo>
                  <a:pt x="2870133" y="5725726"/>
                  <a:pt x="2862297" y="5727881"/>
                  <a:pt x="2854325" y="5729288"/>
                </a:cubicBezTo>
                <a:lnTo>
                  <a:pt x="2851636" y="5729672"/>
                </a:lnTo>
                <a:lnTo>
                  <a:pt x="2851780" y="5729763"/>
                </a:lnTo>
                <a:lnTo>
                  <a:pt x="2889794" y="5754138"/>
                </a:lnTo>
                <a:lnTo>
                  <a:pt x="2893099" y="5752070"/>
                </a:lnTo>
                <a:cubicBezTo>
                  <a:pt x="2900694" y="5745886"/>
                  <a:pt x="2908064" y="5739252"/>
                  <a:pt x="2916238" y="5734050"/>
                </a:cubicBezTo>
                <a:cubicBezTo>
                  <a:pt x="2926125" y="5727758"/>
                  <a:pt x="2937443" y="5723882"/>
                  <a:pt x="2947194" y="5717381"/>
                </a:cubicBezTo>
                <a:cubicBezTo>
                  <a:pt x="2951864" y="5714268"/>
                  <a:pt x="2955404" y="5709699"/>
                  <a:pt x="2959100" y="5705475"/>
                </a:cubicBezTo>
                <a:cubicBezTo>
                  <a:pt x="2960043" y="5704398"/>
                  <a:pt x="2961949" y="5702612"/>
                  <a:pt x="2963262" y="5701095"/>
                </a:cubicBezTo>
                <a:lnTo>
                  <a:pt x="2963589" y="5699593"/>
                </a:lnTo>
                <a:lnTo>
                  <a:pt x="2990056" y="5705475"/>
                </a:lnTo>
                <a:cubicBezTo>
                  <a:pt x="2995560" y="5706576"/>
                  <a:pt x="3001203" y="5706852"/>
                  <a:pt x="3006725" y="5707856"/>
                </a:cubicBezTo>
                <a:cubicBezTo>
                  <a:pt x="3018671" y="5710028"/>
                  <a:pt x="3042444" y="5715000"/>
                  <a:pt x="3042444" y="5715000"/>
                </a:cubicBezTo>
                <a:cubicBezTo>
                  <a:pt x="3049588" y="5718175"/>
                  <a:pt x="3056413" y="5722193"/>
                  <a:pt x="3063875" y="5724525"/>
                </a:cubicBezTo>
                <a:cubicBezTo>
                  <a:pt x="3069232" y="5726199"/>
                  <a:pt x="3074997" y="5726052"/>
                  <a:pt x="3080544" y="5726906"/>
                </a:cubicBezTo>
                <a:cubicBezTo>
                  <a:pt x="3085316" y="5727640"/>
                  <a:pt x="3090069" y="5728494"/>
                  <a:pt x="3094831" y="5729288"/>
                </a:cubicBezTo>
                <a:cubicBezTo>
                  <a:pt x="3099594" y="5731669"/>
                  <a:pt x="3104431" y="5733907"/>
                  <a:pt x="3109119" y="5736431"/>
                </a:cubicBezTo>
                <a:cubicBezTo>
                  <a:pt x="3124252" y="5744579"/>
                  <a:pt x="3130108" y="5749777"/>
                  <a:pt x="3147219" y="5755481"/>
                </a:cubicBezTo>
                <a:cubicBezTo>
                  <a:pt x="3159271" y="5759498"/>
                  <a:pt x="3189337" y="5763426"/>
                  <a:pt x="3199606" y="5765006"/>
                </a:cubicBezTo>
                <a:cubicBezTo>
                  <a:pt x="3205512" y="5800436"/>
                  <a:pt x="3208619" y="5791601"/>
                  <a:pt x="3192463" y="5829300"/>
                </a:cubicBezTo>
                <a:cubicBezTo>
                  <a:pt x="3190208" y="5834561"/>
                  <a:pt x="3186986" y="5839541"/>
                  <a:pt x="3182938" y="5843588"/>
                </a:cubicBezTo>
                <a:cubicBezTo>
                  <a:pt x="3178938" y="5847587"/>
                  <a:pt x="3160821" y="5855428"/>
                  <a:pt x="3156744" y="5857875"/>
                </a:cubicBezTo>
                <a:cubicBezTo>
                  <a:pt x="3135226" y="5870786"/>
                  <a:pt x="3153035" y="5873091"/>
                  <a:pt x="3109119" y="5884069"/>
                </a:cubicBezTo>
                <a:cubicBezTo>
                  <a:pt x="3094733" y="5887665"/>
                  <a:pt x="3080642" y="5892378"/>
                  <a:pt x="3066256" y="5895975"/>
                </a:cubicBezTo>
                <a:cubicBezTo>
                  <a:pt x="3058403" y="5897938"/>
                  <a:pt x="3050337" y="5898944"/>
                  <a:pt x="3042444" y="5900738"/>
                </a:cubicBezTo>
                <a:cubicBezTo>
                  <a:pt x="3038799" y="5901567"/>
                  <a:pt x="3030883" y="5903767"/>
                  <a:pt x="3022479" y="5905851"/>
                </a:cubicBezTo>
                <a:lnTo>
                  <a:pt x="3021535" y="5906033"/>
                </a:lnTo>
                <a:lnTo>
                  <a:pt x="3003550" y="5915025"/>
                </a:lnTo>
                <a:cubicBezTo>
                  <a:pt x="2994394" y="5918398"/>
                  <a:pt x="2984500" y="5919258"/>
                  <a:pt x="2974975" y="5921375"/>
                </a:cubicBezTo>
                <a:lnTo>
                  <a:pt x="2960115" y="5930291"/>
                </a:lnTo>
                <a:lnTo>
                  <a:pt x="2937669" y="5931694"/>
                </a:lnTo>
                <a:cubicBezTo>
                  <a:pt x="2907334" y="5933861"/>
                  <a:pt x="2919137" y="5933868"/>
                  <a:pt x="2887663" y="5938838"/>
                </a:cubicBezTo>
                <a:cubicBezTo>
                  <a:pt x="2881342" y="5939836"/>
                  <a:pt x="2874932" y="5940208"/>
                  <a:pt x="2868613" y="5941219"/>
                </a:cubicBezTo>
                <a:lnTo>
                  <a:pt x="2828131" y="5948363"/>
                </a:lnTo>
                <a:cubicBezTo>
                  <a:pt x="2811614" y="5949395"/>
                  <a:pt x="2798676" y="5950085"/>
                  <a:pt x="2785620" y="5951065"/>
                </a:cubicBezTo>
                <a:lnTo>
                  <a:pt x="2760518" y="5953645"/>
                </a:lnTo>
                <a:lnTo>
                  <a:pt x="2752725" y="5953125"/>
                </a:lnTo>
                <a:cubicBezTo>
                  <a:pt x="2726088" y="5950219"/>
                  <a:pt x="2700095" y="5942062"/>
                  <a:pt x="2673350" y="5940425"/>
                </a:cubicBezTo>
                <a:cubicBezTo>
                  <a:pt x="2647975" y="5938871"/>
                  <a:pt x="2622550" y="5942542"/>
                  <a:pt x="2597150" y="5943600"/>
                </a:cubicBezTo>
                <a:cubicBezTo>
                  <a:pt x="2559050" y="5942542"/>
                  <a:pt x="2520965" y="5940425"/>
                  <a:pt x="2482850" y="5940425"/>
                </a:cubicBezTo>
                <a:cubicBezTo>
                  <a:pt x="2443139" y="5940425"/>
                  <a:pt x="2417219" y="5941262"/>
                  <a:pt x="2391962" y="5942871"/>
                </a:cubicBezTo>
                <a:lnTo>
                  <a:pt x="2383018" y="5943555"/>
                </a:lnTo>
                <a:lnTo>
                  <a:pt x="2382838" y="5943600"/>
                </a:lnTo>
                <a:cubicBezTo>
                  <a:pt x="2334807" y="5952972"/>
                  <a:pt x="2304129" y="5957372"/>
                  <a:pt x="2256631" y="5962650"/>
                </a:cubicBezTo>
                <a:cubicBezTo>
                  <a:pt x="2232846" y="5965293"/>
                  <a:pt x="2209067" y="5968128"/>
                  <a:pt x="2185194" y="5969794"/>
                </a:cubicBezTo>
                <a:cubicBezTo>
                  <a:pt x="2128095" y="5973778"/>
                  <a:pt x="2070871" y="5975749"/>
                  <a:pt x="2013744" y="5979319"/>
                </a:cubicBezTo>
                <a:cubicBezTo>
                  <a:pt x="2002631" y="5981700"/>
                  <a:pt x="1991737" y="5985591"/>
                  <a:pt x="1980406" y="5986463"/>
                </a:cubicBezTo>
                <a:lnTo>
                  <a:pt x="1951831" y="5984081"/>
                </a:lnTo>
                <a:lnTo>
                  <a:pt x="1882775" y="5979319"/>
                </a:lnTo>
                <a:cubicBezTo>
                  <a:pt x="1870869" y="5976938"/>
                  <a:pt x="1858909" y="5974809"/>
                  <a:pt x="1847056" y="5972175"/>
                </a:cubicBezTo>
                <a:cubicBezTo>
                  <a:pt x="1837472" y="5970045"/>
                  <a:pt x="1828250" y="5966008"/>
                  <a:pt x="1818481" y="5965031"/>
                </a:cubicBezTo>
                <a:lnTo>
                  <a:pt x="1793072" y="5963694"/>
                </a:lnTo>
                <a:lnTo>
                  <a:pt x="1755775" y="5965825"/>
                </a:lnTo>
                <a:lnTo>
                  <a:pt x="1749112" y="5970268"/>
                </a:lnTo>
                <a:lnTo>
                  <a:pt x="1747358" y="5969952"/>
                </a:lnTo>
                <a:cubicBezTo>
                  <a:pt x="1746632" y="5969649"/>
                  <a:pt x="1746962" y="5969094"/>
                  <a:pt x="1727977" y="5965280"/>
                </a:cubicBezTo>
                <a:lnTo>
                  <a:pt x="1713471" y="5962503"/>
                </a:lnTo>
                <a:lnTo>
                  <a:pt x="1697038" y="5965031"/>
                </a:lnTo>
                <a:cubicBezTo>
                  <a:pt x="1650635" y="5966191"/>
                  <a:pt x="1637258" y="5963252"/>
                  <a:pt x="1597025" y="5957888"/>
                </a:cubicBezTo>
                <a:lnTo>
                  <a:pt x="1571834" y="5949491"/>
                </a:lnTo>
                <a:lnTo>
                  <a:pt x="1504156" y="5948363"/>
                </a:lnTo>
                <a:cubicBezTo>
                  <a:pt x="1478750" y="5947811"/>
                  <a:pt x="1453341" y="5947162"/>
                  <a:pt x="1427956" y="5945981"/>
                </a:cubicBezTo>
                <a:cubicBezTo>
                  <a:pt x="1419198" y="5945574"/>
                  <a:pt x="1410142" y="5946178"/>
                  <a:pt x="1401763" y="5943600"/>
                </a:cubicBezTo>
                <a:cubicBezTo>
                  <a:pt x="1389205" y="5939736"/>
                  <a:pt x="1377950" y="5932487"/>
                  <a:pt x="1366044" y="5926931"/>
                </a:cubicBezTo>
                <a:lnTo>
                  <a:pt x="1351267" y="5922498"/>
                </a:lnTo>
                <a:lnTo>
                  <a:pt x="1349375" y="5922169"/>
                </a:lnTo>
                <a:lnTo>
                  <a:pt x="1347712" y="5921432"/>
                </a:lnTo>
                <a:lnTo>
                  <a:pt x="1320277" y="5913202"/>
                </a:lnTo>
                <a:lnTo>
                  <a:pt x="1316038" y="5912644"/>
                </a:lnTo>
                <a:cubicBezTo>
                  <a:pt x="1309569" y="5910292"/>
                  <a:pt x="1304727" y="5908499"/>
                  <a:pt x="1301057" y="5907135"/>
                </a:cubicBezTo>
                <a:lnTo>
                  <a:pt x="1296766" y="5905547"/>
                </a:lnTo>
                <a:lnTo>
                  <a:pt x="1289922" y="5891278"/>
                </a:lnTo>
                <a:cubicBezTo>
                  <a:pt x="1279339" y="5887045"/>
                  <a:pt x="1268136" y="5884114"/>
                  <a:pt x="1258172" y="5878578"/>
                </a:cubicBezTo>
                <a:cubicBezTo>
                  <a:pt x="1248921" y="5873438"/>
                  <a:pt x="1238381" y="5868503"/>
                  <a:pt x="1232772" y="5859528"/>
                </a:cubicBezTo>
                <a:cubicBezTo>
                  <a:pt x="1220233" y="5839466"/>
                  <a:pt x="1226033" y="5826698"/>
                  <a:pt x="1232772" y="5808728"/>
                </a:cubicBezTo>
                <a:cubicBezTo>
                  <a:pt x="1236774" y="5798055"/>
                  <a:pt x="1241239" y="5787561"/>
                  <a:pt x="1245472" y="5776978"/>
                </a:cubicBezTo>
                <a:cubicBezTo>
                  <a:pt x="1230655" y="5774861"/>
                  <a:pt x="1215937" y="5769385"/>
                  <a:pt x="1201022" y="5770628"/>
                </a:cubicBezTo>
                <a:cubicBezTo>
                  <a:pt x="1198590" y="5770831"/>
                  <a:pt x="1194428" y="5772207"/>
                  <a:pt x="1189396" y="5774235"/>
                </a:cubicBezTo>
                <a:lnTo>
                  <a:pt x="1180624" y="5778152"/>
                </a:lnTo>
                <a:lnTo>
                  <a:pt x="1182688" y="5776913"/>
                </a:lnTo>
                <a:cubicBezTo>
                  <a:pt x="1184312" y="5774071"/>
                  <a:pt x="1181100" y="5770563"/>
                  <a:pt x="1180306" y="5767388"/>
                </a:cubicBezTo>
                <a:cubicBezTo>
                  <a:pt x="1154060" y="5770012"/>
                  <a:pt x="1155677" y="5769326"/>
                  <a:pt x="1127919" y="5774531"/>
                </a:cubicBezTo>
                <a:cubicBezTo>
                  <a:pt x="1124702" y="5775134"/>
                  <a:pt x="1121666" y="5776862"/>
                  <a:pt x="1118394" y="5776913"/>
                </a:cubicBezTo>
                <a:lnTo>
                  <a:pt x="978279" y="5778043"/>
                </a:lnTo>
                <a:lnTo>
                  <a:pt x="993775" y="5768975"/>
                </a:lnTo>
                <a:lnTo>
                  <a:pt x="1009650" y="5765800"/>
                </a:lnTo>
                <a:cubicBezTo>
                  <a:pt x="955675" y="5764742"/>
                  <a:pt x="901605" y="5765993"/>
                  <a:pt x="847725" y="5762625"/>
                </a:cubicBezTo>
                <a:cubicBezTo>
                  <a:pt x="833633" y="5761744"/>
                  <a:pt x="820378" y="5755421"/>
                  <a:pt x="806450" y="5753100"/>
                </a:cubicBezTo>
                <a:cubicBezTo>
                  <a:pt x="794919" y="5751178"/>
                  <a:pt x="783174" y="5750896"/>
                  <a:pt x="771525" y="5749925"/>
                </a:cubicBezTo>
                <a:cubicBezTo>
                  <a:pt x="714084" y="5745138"/>
                  <a:pt x="748678" y="5749054"/>
                  <a:pt x="704850" y="5743575"/>
                </a:cubicBezTo>
                <a:cubicBezTo>
                  <a:pt x="685060" y="5744282"/>
                  <a:pt x="634445" y="5747148"/>
                  <a:pt x="580748" y="5748801"/>
                </a:cubicBezTo>
                <a:lnTo>
                  <a:pt x="570404" y="5748951"/>
                </a:lnTo>
                <a:lnTo>
                  <a:pt x="557278" y="5745834"/>
                </a:lnTo>
                <a:cubicBezTo>
                  <a:pt x="525558" y="5736867"/>
                  <a:pt x="595302" y="5743616"/>
                  <a:pt x="504031" y="5738813"/>
                </a:cubicBezTo>
                <a:cubicBezTo>
                  <a:pt x="496887" y="5740400"/>
                  <a:pt x="489856" y="5742629"/>
                  <a:pt x="482600" y="5743575"/>
                </a:cubicBezTo>
                <a:cubicBezTo>
                  <a:pt x="478458" y="5744116"/>
                  <a:pt x="471412" y="5744660"/>
                  <a:pt x="463039" y="5745179"/>
                </a:cubicBezTo>
                <a:lnTo>
                  <a:pt x="437144" y="5746543"/>
                </a:lnTo>
                <a:lnTo>
                  <a:pt x="419203" y="5742850"/>
                </a:lnTo>
                <a:lnTo>
                  <a:pt x="413622" y="5738878"/>
                </a:lnTo>
                <a:cubicBezTo>
                  <a:pt x="405595" y="5733861"/>
                  <a:pt x="394915" y="5732871"/>
                  <a:pt x="388222" y="5726178"/>
                </a:cubicBezTo>
                <a:cubicBezTo>
                  <a:pt x="383489" y="5721445"/>
                  <a:pt x="383989" y="5713478"/>
                  <a:pt x="381872" y="5707128"/>
                </a:cubicBezTo>
                <a:cubicBezTo>
                  <a:pt x="373405" y="5696545"/>
                  <a:pt x="365539" y="5685452"/>
                  <a:pt x="356472" y="5675378"/>
                </a:cubicBezTo>
                <a:cubicBezTo>
                  <a:pt x="346460" y="5664253"/>
                  <a:pt x="333702" y="5655602"/>
                  <a:pt x="324722" y="5643628"/>
                </a:cubicBezTo>
                <a:cubicBezTo>
                  <a:pt x="320706" y="5638273"/>
                  <a:pt x="321009" y="5630730"/>
                  <a:pt x="318372" y="5624578"/>
                </a:cubicBezTo>
                <a:cubicBezTo>
                  <a:pt x="294832" y="5569651"/>
                  <a:pt x="314214" y="5624804"/>
                  <a:pt x="299322" y="5580128"/>
                </a:cubicBezTo>
                <a:cubicBezTo>
                  <a:pt x="290855" y="5569545"/>
                  <a:pt x="278433" y="5561159"/>
                  <a:pt x="273922" y="5548378"/>
                </a:cubicBezTo>
                <a:cubicBezTo>
                  <a:pt x="250969" y="5483345"/>
                  <a:pt x="265084" y="5461901"/>
                  <a:pt x="267572" y="5395978"/>
                </a:cubicBezTo>
                <a:cubicBezTo>
                  <a:pt x="270845" y="5309231"/>
                  <a:pt x="271805" y="5222411"/>
                  <a:pt x="273922" y="5135628"/>
                </a:cubicBezTo>
                <a:cubicBezTo>
                  <a:pt x="265276" y="5101045"/>
                  <a:pt x="271475" y="5118034"/>
                  <a:pt x="254872" y="5084828"/>
                </a:cubicBezTo>
                <a:cubicBezTo>
                  <a:pt x="245892" y="5066867"/>
                  <a:pt x="241727" y="5046870"/>
                  <a:pt x="235822" y="5027678"/>
                </a:cubicBezTo>
                <a:cubicBezTo>
                  <a:pt x="233255" y="5019337"/>
                  <a:pt x="234313" y="5009540"/>
                  <a:pt x="229472" y="5002278"/>
                </a:cubicBezTo>
                <a:lnTo>
                  <a:pt x="188349" y="4955280"/>
                </a:lnTo>
                <a:lnTo>
                  <a:pt x="188433" y="4954112"/>
                </a:lnTo>
                <a:cubicBezTo>
                  <a:pt x="181935" y="4924204"/>
                  <a:pt x="170815" y="4894920"/>
                  <a:pt x="168940" y="4864389"/>
                </a:cubicBezTo>
                <a:cubicBezTo>
                  <a:pt x="165392" y="4806657"/>
                  <a:pt x="181413" y="4692526"/>
                  <a:pt x="188433" y="4633673"/>
                </a:cubicBezTo>
                <a:cubicBezTo>
                  <a:pt x="165825" y="4538901"/>
                  <a:pt x="138570" y="4434483"/>
                  <a:pt x="129954" y="4338869"/>
                </a:cubicBezTo>
                <a:cubicBezTo>
                  <a:pt x="126880" y="4304757"/>
                  <a:pt x="134285" y="4270509"/>
                  <a:pt x="136451" y="4236328"/>
                </a:cubicBezTo>
                <a:cubicBezTo>
                  <a:pt x="119125" y="4133788"/>
                  <a:pt x="103893" y="4030881"/>
                  <a:pt x="84470" y="3928707"/>
                </a:cubicBezTo>
                <a:cubicBezTo>
                  <a:pt x="55988" y="3778876"/>
                  <a:pt x="63740" y="3875152"/>
                  <a:pt x="32488" y="3736443"/>
                </a:cubicBezTo>
                <a:cubicBezTo>
                  <a:pt x="11280" y="3642315"/>
                  <a:pt x="3418" y="3431158"/>
                  <a:pt x="0" y="3383960"/>
                </a:cubicBezTo>
                <a:cubicBezTo>
                  <a:pt x="8664" y="3354053"/>
                  <a:pt x="16018" y="3323746"/>
                  <a:pt x="25991" y="3294238"/>
                </a:cubicBezTo>
                <a:cubicBezTo>
                  <a:pt x="37695" y="3259606"/>
                  <a:pt x="55134" y="3226887"/>
                  <a:pt x="64977" y="3191697"/>
                </a:cubicBezTo>
                <a:cubicBezTo>
                  <a:pt x="72553" y="3164611"/>
                  <a:pt x="72200" y="3135898"/>
                  <a:pt x="77972" y="3108383"/>
                </a:cubicBezTo>
                <a:cubicBezTo>
                  <a:pt x="85210" y="3073881"/>
                  <a:pt x="101418" y="3040985"/>
                  <a:pt x="103963" y="3005842"/>
                </a:cubicBezTo>
                <a:cubicBezTo>
                  <a:pt x="107978" y="2950400"/>
                  <a:pt x="97465" y="2894798"/>
                  <a:pt x="97465" y="2839214"/>
                </a:cubicBezTo>
                <a:cubicBezTo>
                  <a:pt x="97465" y="2815619"/>
                  <a:pt x="101797" y="2792216"/>
                  <a:pt x="103963" y="2768718"/>
                </a:cubicBezTo>
                <a:cubicBezTo>
                  <a:pt x="99631" y="2743082"/>
                  <a:pt x="97358" y="2717025"/>
                  <a:pt x="90968" y="2691812"/>
                </a:cubicBezTo>
                <a:cubicBezTo>
                  <a:pt x="88724" y="2682959"/>
                  <a:pt x="85028" y="2674554"/>
                  <a:pt x="81305" y="2666156"/>
                </a:cubicBezTo>
                <a:lnTo>
                  <a:pt x="76349" y="2653241"/>
                </a:lnTo>
                <a:lnTo>
                  <a:pt x="89772" y="2655318"/>
                </a:lnTo>
                <a:cubicBezTo>
                  <a:pt x="112065" y="2652243"/>
                  <a:pt x="132952" y="2642618"/>
                  <a:pt x="154542" y="2636268"/>
                </a:cubicBezTo>
                <a:cubicBezTo>
                  <a:pt x="190936" y="2604423"/>
                  <a:pt x="183674" y="2622471"/>
                  <a:pt x="188832" y="2582928"/>
                </a:cubicBezTo>
                <a:cubicBezTo>
                  <a:pt x="191481" y="2562622"/>
                  <a:pt x="196452" y="2521968"/>
                  <a:pt x="196452" y="2521968"/>
                </a:cubicBezTo>
                <a:cubicBezTo>
                  <a:pt x="197722" y="2491488"/>
                  <a:pt x="195823" y="2460710"/>
                  <a:pt x="200262" y="2430528"/>
                </a:cubicBezTo>
                <a:cubicBezTo>
                  <a:pt x="202252" y="2416995"/>
                  <a:pt x="212185" y="2405698"/>
                  <a:pt x="215502" y="2392428"/>
                </a:cubicBezTo>
                <a:lnTo>
                  <a:pt x="219312" y="2377188"/>
                </a:lnTo>
                <a:cubicBezTo>
                  <a:pt x="220582" y="2346708"/>
                  <a:pt x="221093" y="2316187"/>
                  <a:pt x="223122" y="2285748"/>
                </a:cubicBezTo>
                <a:cubicBezTo>
                  <a:pt x="224793" y="2260678"/>
                  <a:pt x="228086" y="2264276"/>
                  <a:pt x="234552" y="2240028"/>
                </a:cubicBezTo>
                <a:cubicBezTo>
                  <a:pt x="237569" y="2228715"/>
                  <a:pt x="238868" y="2216971"/>
                  <a:pt x="242172" y="2205738"/>
                </a:cubicBezTo>
                <a:cubicBezTo>
                  <a:pt x="245037" y="2195996"/>
                  <a:pt x="259989" y="2158674"/>
                  <a:pt x="265032" y="2148588"/>
                </a:cubicBezTo>
                <a:cubicBezTo>
                  <a:pt x="268344" y="2141964"/>
                  <a:pt x="272652" y="2135888"/>
                  <a:pt x="276462" y="2129538"/>
                </a:cubicBezTo>
                <a:cubicBezTo>
                  <a:pt x="287645" y="2084807"/>
                  <a:pt x="269775" y="2155567"/>
                  <a:pt x="287892" y="2087628"/>
                </a:cubicBezTo>
                <a:cubicBezTo>
                  <a:pt x="290590" y="2077509"/>
                  <a:pt x="289228" y="2065526"/>
                  <a:pt x="295512" y="2057148"/>
                </a:cubicBezTo>
                <a:lnTo>
                  <a:pt x="306942" y="2041908"/>
                </a:lnTo>
                <a:cubicBezTo>
                  <a:pt x="309482" y="2034288"/>
                  <a:pt x="310577" y="2026022"/>
                  <a:pt x="314562" y="2019048"/>
                </a:cubicBezTo>
                <a:cubicBezTo>
                  <a:pt x="346843" y="1962557"/>
                  <a:pt x="325816" y="2006755"/>
                  <a:pt x="348852" y="1977138"/>
                </a:cubicBezTo>
                <a:cubicBezTo>
                  <a:pt x="360989" y="1961533"/>
                  <a:pt x="363191" y="1952910"/>
                  <a:pt x="375522" y="1939038"/>
                </a:cubicBezTo>
                <a:cubicBezTo>
                  <a:pt x="381488" y="1932326"/>
                  <a:pt x="388885" y="1926938"/>
                  <a:pt x="394572" y="1919988"/>
                </a:cubicBezTo>
                <a:cubicBezTo>
                  <a:pt x="420540" y="1888249"/>
                  <a:pt x="398289" y="1904841"/>
                  <a:pt x="428862" y="1874268"/>
                </a:cubicBezTo>
                <a:cubicBezTo>
                  <a:pt x="432100" y="1871030"/>
                  <a:pt x="436482" y="1869188"/>
                  <a:pt x="440292" y="1866648"/>
                </a:cubicBezTo>
                <a:cubicBezTo>
                  <a:pt x="444878" y="1855183"/>
                  <a:pt x="449125" y="1843037"/>
                  <a:pt x="455532" y="1832358"/>
                </a:cubicBezTo>
                <a:cubicBezTo>
                  <a:pt x="460244" y="1824505"/>
                  <a:pt x="465692" y="1817118"/>
                  <a:pt x="470772" y="1809498"/>
                </a:cubicBezTo>
                <a:cubicBezTo>
                  <a:pt x="472042" y="1804418"/>
                  <a:pt x="472519" y="1799071"/>
                  <a:pt x="474582" y="1794258"/>
                </a:cubicBezTo>
                <a:cubicBezTo>
                  <a:pt x="476538" y="1789694"/>
                  <a:pt x="492194" y="1769642"/>
                  <a:pt x="493632" y="1767588"/>
                </a:cubicBezTo>
                <a:cubicBezTo>
                  <a:pt x="498953" y="1759987"/>
                  <a:pt x="502857" y="1754337"/>
                  <a:pt x="505678" y="1750197"/>
                </a:cubicBezTo>
                <a:lnTo>
                  <a:pt x="508672" y="1745699"/>
                </a:lnTo>
                <a:lnTo>
                  <a:pt x="508526" y="1745965"/>
                </a:lnTo>
                <a:cubicBezTo>
                  <a:pt x="509211" y="1745739"/>
                  <a:pt x="512246" y="1742697"/>
                  <a:pt x="520302" y="1733298"/>
                </a:cubicBezTo>
                <a:cubicBezTo>
                  <a:pt x="524435" y="1728477"/>
                  <a:pt x="528041" y="1723225"/>
                  <a:pt x="531732" y="1718058"/>
                </a:cubicBezTo>
                <a:cubicBezTo>
                  <a:pt x="534394" y="1714332"/>
                  <a:pt x="536114" y="1709866"/>
                  <a:pt x="539352" y="1706628"/>
                </a:cubicBezTo>
                <a:cubicBezTo>
                  <a:pt x="542590" y="1703390"/>
                  <a:pt x="547360" y="1702050"/>
                  <a:pt x="550782" y="1699008"/>
                </a:cubicBezTo>
                <a:cubicBezTo>
                  <a:pt x="558836" y="1691849"/>
                  <a:pt x="566022" y="1683768"/>
                  <a:pt x="573642" y="1676148"/>
                </a:cubicBezTo>
                <a:cubicBezTo>
                  <a:pt x="579992" y="1669798"/>
                  <a:pt x="587711" y="1664570"/>
                  <a:pt x="592692" y="1657098"/>
                </a:cubicBezTo>
                <a:cubicBezTo>
                  <a:pt x="598731" y="1648039"/>
                  <a:pt x="613981" y="1625949"/>
                  <a:pt x="619362" y="1615188"/>
                </a:cubicBezTo>
                <a:cubicBezTo>
                  <a:pt x="622421" y="1609071"/>
                  <a:pt x="624090" y="1602336"/>
                  <a:pt x="626982" y="1596138"/>
                </a:cubicBezTo>
                <a:cubicBezTo>
                  <a:pt x="632987" y="1583271"/>
                  <a:pt x="638156" y="1569852"/>
                  <a:pt x="646032" y="1558038"/>
                </a:cubicBezTo>
                <a:cubicBezTo>
                  <a:pt x="648572" y="1554228"/>
                  <a:pt x="651428" y="1550611"/>
                  <a:pt x="653652" y="1546608"/>
                </a:cubicBezTo>
                <a:cubicBezTo>
                  <a:pt x="674037" y="1509914"/>
                  <a:pt x="655412" y="1536641"/>
                  <a:pt x="676512" y="1508508"/>
                </a:cubicBezTo>
                <a:cubicBezTo>
                  <a:pt x="677782" y="1504698"/>
                  <a:pt x="678526" y="1500670"/>
                  <a:pt x="680322" y="1497078"/>
                </a:cubicBezTo>
                <a:cubicBezTo>
                  <a:pt x="682370" y="1492982"/>
                  <a:pt x="686494" y="1489992"/>
                  <a:pt x="687942" y="1485648"/>
                </a:cubicBezTo>
                <a:cubicBezTo>
                  <a:pt x="706917" y="1428723"/>
                  <a:pt x="677834" y="1490623"/>
                  <a:pt x="699372" y="1447548"/>
                </a:cubicBezTo>
                <a:cubicBezTo>
                  <a:pt x="703182" y="1425958"/>
                  <a:pt x="700997" y="1402387"/>
                  <a:pt x="710802" y="1382778"/>
                </a:cubicBezTo>
                <a:cubicBezTo>
                  <a:pt x="713342" y="1377698"/>
                  <a:pt x="715604" y="1372469"/>
                  <a:pt x="718422" y="1367538"/>
                </a:cubicBezTo>
                <a:cubicBezTo>
                  <a:pt x="720694" y="1363562"/>
                  <a:pt x="724182" y="1360292"/>
                  <a:pt x="726042" y="1356108"/>
                </a:cubicBezTo>
                <a:cubicBezTo>
                  <a:pt x="729304" y="1348768"/>
                  <a:pt x="730070" y="1340432"/>
                  <a:pt x="733662" y="1333248"/>
                </a:cubicBezTo>
                <a:lnTo>
                  <a:pt x="745092" y="1310388"/>
                </a:lnTo>
                <a:cubicBezTo>
                  <a:pt x="753671" y="1173120"/>
                  <a:pt x="745404" y="1318814"/>
                  <a:pt x="752712" y="1070358"/>
                </a:cubicBezTo>
                <a:cubicBezTo>
                  <a:pt x="753497" y="1043669"/>
                  <a:pt x="755252" y="1017018"/>
                  <a:pt x="756522" y="990348"/>
                </a:cubicBezTo>
                <a:cubicBezTo>
                  <a:pt x="749794" y="701059"/>
                  <a:pt x="750127" y="788932"/>
                  <a:pt x="756522" y="354078"/>
                </a:cubicBezTo>
                <a:cubicBezTo>
                  <a:pt x="756752" y="338444"/>
                  <a:pt x="759077" y="307881"/>
                  <a:pt x="764142" y="289308"/>
                </a:cubicBezTo>
                <a:cubicBezTo>
                  <a:pt x="766255" y="281559"/>
                  <a:pt x="769222" y="274068"/>
                  <a:pt x="771762" y="266448"/>
                </a:cubicBezTo>
                <a:cubicBezTo>
                  <a:pt x="773678" y="247284"/>
                  <a:pt x="775085" y="224824"/>
                  <a:pt x="779382" y="205488"/>
                </a:cubicBezTo>
                <a:cubicBezTo>
                  <a:pt x="780253" y="201568"/>
                  <a:pt x="782218" y="197954"/>
                  <a:pt x="783192" y="194058"/>
                </a:cubicBezTo>
                <a:cubicBezTo>
                  <a:pt x="784763" y="187776"/>
                  <a:pt x="785732" y="181358"/>
                  <a:pt x="787002" y="175008"/>
                </a:cubicBezTo>
                <a:cubicBezTo>
                  <a:pt x="782664" y="122951"/>
                  <a:pt x="779515" y="109172"/>
                  <a:pt x="787002" y="49278"/>
                </a:cubicBezTo>
                <a:cubicBezTo>
                  <a:pt x="787570" y="44734"/>
                  <a:pt x="792195" y="41731"/>
                  <a:pt x="794622" y="37848"/>
                </a:cubicBezTo>
                <a:lnTo>
                  <a:pt x="804567" y="21273"/>
                </a:lnTo>
                <a:lnTo>
                  <a:pt x="814773" y="22641"/>
                </a:lnTo>
                <a:cubicBezTo>
                  <a:pt x="827681" y="23699"/>
                  <a:pt x="840355" y="22924"/>
                  <a:pt x="863600" y="19050"/>
                </a:cubicBezTo>
                <a:cubicBezTo>
                  <a:pt x="882521" y="15897"/>
                  <a:pt x="885871" y="10594"/>
                  <a:pt x="901700" y="3810"/>
                </a:cubicBezTo>
                <a:cubicBezTo>
                  <a:pt x="905391" y="2228"/>
                  <a:pt x="909320" y="1270"/>
                  <a:pt x="9131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文本框 32"/>
          <p:cNvSpPr txBox="1"/>
          <p:nvPr/>
        </p:nvSpPr>
        <p:spPr>
          <a:xfrm>
            <a:off x="5457734" y="2516076"/>
            <a:ext cx="6513286" cy="2795958"/>
          </a:xfrm>
          <a:prstGeom prst="rect">
            <a:avLst/>
          </a:prstGeom>
          <a:noFill/>
        </p:spPr>
        <p:txBody>
          <a:bodyPr wrap="square">
            <a:spAutoFit/>
          </a:bodyPr>
          <a:lstStyle/>
          <a:p>
            <a:pPr marL="342900" lvl="0" indent="-342900">
              <a:lnSpc>
                <a:spcPct val="150000"/>
              </a:lnSpc>
              <a:buFont typeface="+mj-lt"/>
              <a:buAutoNum type="arabicPeriod"/>
            </a:pPr>
            <a:r>
              <a:rPr lang="en-US" altLang="zh-CN" sz="2400" dirty="0">
                <a:solidFill>
                  <a:schemeClr val="bg1"/>
                </a:solidFill>
                <a:effectLst/>
                <a:latin typeface="Arial" panose="020B0604020202020204" pitchFamily="34" charset="0"/>
                <a:ea typeface="等线" panose="02010600030101010101" pitchFamily="2" charset="-122"/>
                <a:cs typeface="Arial" panose="020B0604020202020204" pitchFamily="34" charset="0"/>
              </a:rPr>
              <a:t>What is the </a:t>
            </a:r>
            <a:r>
              <a:rPr lang="en-US" altLang="zh-CN" sz="2400" b="1" dirty="0">
                <a:solidFill>
                  <a:schemeClr val="bg1"/>
                </a:solidFill>
                <a:effectLst/>
                <a:highlight>
                  <a:srgbClr val="0000FF"/>
                </a:highlight>
                <a:latin typeface="Arial" panose="020B0604020202020204" pitchFamily="34" charset="0"/>
                <a:ea typeface="等线" panose="02010600030101010101" pitchFamily="2" charset="-122"/>
                <a:cs typeface="Arial" panose="020B0604020202020204" pitchFamily="34" charset="0"/>
              </a:rPr>
              <a:t>difference</a:t>
            </a:r>
            <a:r>
              <a:rPr lang="en-US" altLang="zh-CN" sz="2400" dirty="0">
                <a:solidFill>
                  <a:schemeClr val="bg1"/>
                </a:solidFill>
                <a:effectLst/>
                <a:latin typeface="Arial" panose="020B0604020202020204" pitchFamily="34" charset="0"/>
                <a:ea typeface="等线" panose="02010600030101010101" pitchFamily="2" charset="-122"/>
                <a:cs typeface="Arial" panose="020B0604020202020204" pitchFamily="34" charset="0"/>
              </a:rPr>
              <a:t> between a high-rated red wine and a low-rated red wine?</a:t>
            </a:r>
            <a:endParaRPr lang="zh-CN" altLang="en-US" sz="2400" kern="100" dirty="0">
              <a:solidFill>
                <a:schemeClr val="bg1"/>
              </a:solidFill>
              <a:effectLst/>
              <a:latin typeface="Arial" panose="020B0604020202020204" pitchFamily="34" charset="0"/>
              <a:ea typeface="阿里巴巴普惠体 M" panose="00020600040101010101" pitchFamily="18" charset="-122"/>
              <a:cs typeface="Arial" panose="020B0604020202020204" pitchFamily="34" charset="0"/>
            </a:endParaRPr>
          </a:p>
          <a:p>
            <a:pPr marL="342900" lvl="0" indent="-342900">
              <a:lnSpc>
                <a:spcPct val="150000"/>
              </a:lnSpc>
              <a:buFont typeface="+mj-lt"/>
              <a:buAutoNum type="arabicPeriod"/>
            </a:pPr>
            <a:r>
              <a:rPr lang="en-US" altLang="zh-CN" sz="2400" kern="100" dirty="0">
                <a:solidFill>
                  <a:schemeClr val="bg1"/>
                </a:solidFill>
                <a:effectLst/>
                <a:latin typeface="Arial" panose="020B0604020202020204" pitchFamily="34" charset="0"/>
                <a:ea typeface="等线" panose="02010600030101010101" pitchFamily="2" charset="-122"/>
                <a:cs typeface="Arial" panose="020B0604020202020204" pitchFamily="34" charset="0"/>
              </a:rPr>
              <a:t>To what </a:t>
            </a:r>
            <a:r>
              <a:rPr lang="en-US" altLang="zh-CN" sz="2400" b="1" kern="100" dirty="0">
                <a:solidFill>
                  <a:schemeClr val="bg1"/>
                </a:solidFill>
                <a:effectLst/>
                <a:highlight>
                  <a:srgbClr val="0000FF"/>
                </a:highlight>
                <a:latin typeface="Arial" panose="020B0604020202020204" pitchFamily="34" charset="0"/>
                <a:ea typeface="等线" panose="02010600030101010101" pitchFamily="2" charset="-122"/>
                <a:cs typeface="Arial" panose="020B0604020202020204" pitchFamily="34" charset="0"/>
              </a:rPr>
              <a:t>extent</a:t>
            </a:r>
            <a:r>
              <a:rPr lang="en-US" altLang="zh-CN" sz="2400" kern="100" dirty="0">
                <a:solidFill>
                  <a:schemeClr val="bg1"/>
                </a:solidFill>
                <a:effectLst/>
                <a:latin typeface="Arial" panose="020B0604020202020204" pitchFamily="34" charset="0"/>
                <a:ea typeface="等线" panose="02010600030101010101" pitchFamily="2" charset="-122"/>
                <a:cs typeface="Arial" panose="020B0604020202020204" pitchFamily="34" charset="0"/>
              </a:rPr>
              <a:t> do the physical and chemical properties of red wine determine the quality of red wine?</a:t>
            </a:r>
            <a:endParaRPr lang="zh-CN" altLang="zh-CN" sz="24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8789777"/>
          <p:cNvPicPr>
            <a:picLocks noChangeAspect="1"/>
          </p:cNvPicPr>
          <p:nvPr/>
        </p:nvPicPr>
        <p:blipFill>
          <a:blip r:embed="rId3" cstate="screen"/>
          <a:stretch>
            <a:fillRect/>
          </a:stretch>
        </p:blipFill>
        <p:spPr>
          <a:xfrm>
            <a:off x="0" y="0"/>
            <a:ext cx="12192000" cy="6856730"/>
          </a:xfrm>
          <a:prstGeom prst="rect">
            <a:avLst/>
          </a:prstGeom>
        </p:spPr>
      </p:pic>
      <p:sp>
        <p:nvSpPr>
          <p:cNvPr id="45" name="文本框 44"/>
          <p:cNvSpPr txBox="1"/>
          <p:nvPr/>
        </p:nvSpPr>
        <p:spPr>
          <a:xfrm>
            <a:off x="5737389" y="2966700"/>
            <a:ext cx="6026440" cy="923330"/>
          </a:xfrm>
          <a:prstGeom prst="rect">
            <a:avLst/>
          </a:prstGeom>
          <a:noFill/>
        </p:spPr>
        <p:txBody>
          <a:bodyPr wrap="square" rtlCol="0">
            <a:spAutoFit/>
          </a:bodyPr>
          <a:lstStyle/>
          <a:p>
            <a:r>
              <a:rPr lang="en-US" altLang="zh-CN" sz="5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2. Data Analysis</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0" y="864255"/>
            <a:ext cx="5188859" cy="56356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pic>
        <p:nvPicPr>
          <p:cNvPr id="17" name="图片 16"/>
          <p:cNvPicPr>
            <a:picLocks noChangeAspect="1"/>
          </p:cNvPicPr>
          <p:nvPr/>
        </p:nvPicPr>
        <p:blipFill>
          <a:blip r:embed="rId3"/>
          <a:stretch>
            <a:fillRect/>
          </a:stretch>
        </p:blipFill>
        <p:spPr>
          <a:xfrm>
            <a:off x="6096000" y="1146115"/>
            <a:ext cx="5096263" cy="4984433"/>
          </a:xfrm>
          <a:prstGeom prst="rect">
            <a:avLst/>
          </a:prstGeom>
        </p:spPr>
      </p:pic>
      <p:sp>
        <p:nvSpPr>
          <p:cNvPr id="19" name="文本框 18"/>
          <p:cNvSpPr txBox="1"/>
          <p:nvPr/>
        </p:nvSpPr>
        <p:spPr>
          <a:xfrm>
            <a:off x="6645094" y="6012298"/>
            <a:ext cx="4090670" cy="400110"/>
          </a:xfrm>
          <a:prstGeom prst="rect">
            <a:avLst/>
          </a:prstGeom>
          <a:noFill/>
        </p:spPr>
        <p:txBody>
          <a:bodyPr wrap="square">
            <a:spAutoFit/>
          </a:bodyPr>
          <a:lstStyle/>
          <a:p>
            <a:pPr algn="ctr"/>
            <a:r>
              <a:rPr lang="en-US" altLang="zh-CN" sz="2000" b="1" dirty="0">
                <a:effectLst/>
                <a:latin typeface="Abadi" panose="020B0604020104020204" pitchFamily="34" charset="0"/>
                <a:ea typeface="Times New Roman" panose="02020603050405020304" pitchFamily="18" charset="0"/>
              </a:rPr>
              <a:t>Acid Attributes</a:t>
            </a:r>
          </a:p>
        </p:txBody>
      </p:sp>
      <p:sp>
        <p:nvSpPr>
          <p:cNvPr id="46" name="文本框 45"/>
          <p:cNvSpPr txBox="1"/>
          <p:nvPr/>
        </p:nvSpPr>
        <p:spPr>
          <a:xfrm>
            <a:off x="890905" y="40259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Histogram and Kernel density estimates</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sp>
        <p:nvSpPr>
          <p:cNvPr id="42" name="文本框 41"/>
          <p:cNvSpPr txBox="1"/>
          <p:nvPr/>
        </p:nvSpPr>
        <p:spPr>
          <a:xfrm>
            <a:off x="668337" y="1441091"/>
            <a:ext cx="2438400" cy="829945"/>
          </a:xfrm>
          <a:prstGeom prst="rect">
            <a:avLst/>
          </a:prstGeom>
          <a:noFill/>
        </p:spPr>
        <p:txBody>
          <a:bodyPr wrap="square">
            <a:spAutoFit/>
          </a:bodyPr>
          <a:lstStyle/>
          <a:p>
            <a:r>
              <a:rPr lang="en-US" altLang="zh-CN" sz="2400" dirty="0">
                <a:effectLst/>
                <a:latin typeface="Abadi" panose="020B0604020104020204" pitchFamily="34" charset="0"/>
                <a:ea typeface="等线" panose="02010600030101010101" pitchFamily="2" charset="-122"/>
              </a:rPr>
              <a:t>Gaussian Kernel</a:t>
            </a:r>
            <a:endParaRPr lang="zh-CN" altLang="en-US" sz="24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43" name="文本框 42"/>
              <p:cNvSpPr txBox="1"/>
              <p:nvPr/>
            </p:nvSpPr>
            <p:spPr>
              <a:xfrm>
                <a:off x="721676" y="2085492"/>
                <a:ext cx="4770120"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𝐾</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𝜋</m:t>
                              </m:r>
                            </m:e>
                          </m:rad>
                        </m:den>
                      </m:f>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exp</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den>
                      </m:f>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21676" y="2085492"/>
                <a:ext cx="4770120" cy="664606"/>
              </a:xfrm>
              <a:prstGeom prst="rect">
                <a:avLst/>
              </a:prstGeom>
              <a:blipFill rotWithShape="1">
                <a:blip r:embed="rId4"/>
                <a:stretch>
                  <a:fillRect l="-7" t="-23" r="7" b="82"/>
                </a:stretch>
              </a:blipFill>
            </p:spPr>
            <p:txBody>
              <a:bodyPr/>
              <a:lstStyle/>
              <a:p>
                <a:r>
                  <a:rPr lang="zh-CN" altLang="en-US">
                    <a:noFill/>
                  </a:rPr>
                  <a:t> </a:t>
                </a:r>
              </a:p>
            </p:txBody>
          </p:sp>
        </mc:Fallback>
      </mc:AlternateContent>
      <p:sp>
        <p:nvSpPr>
          <p:cNvPr id="44" name="文本框 43"/>
          <p:cNvSpPr txBox="1"/>
          <p:nvPr/>
        </p:nvSpPr>
        <p:spPr>
          <a:xfrm>
            <a:off x="587055" y="2999343"/>
            <a:ext cx="4309797" cy="461665"/>
          </a:xfrm>
          <a:prstGeom prst="rect">
            <a:avLst/>
          </a:prstGeom>
          <a:noFill/>
        </p:spPr>
        <p:txBody>
          <a:bodyPr wrap="square">
            <a:spAutoFit/>
          </a:bodyPr>
          <a:lstStyle/>
          <a:p>
            <a:r>
              <a:rPr lang="en-US" altLang="zh-CN" sz="2400" dirty="0">
                <a:effectLst/>
                <a:latin typeface="Abadi" panose="020B0604020104020204" pitchFamily="34" charset="0"/>
                <a:ea typeface="等线" panose="02010600030101010101" pitchFamily="2" charset="-122"/>
              </a:rPr>
              <a:t>For unimodal distribution</a:t>
            </a:r>
          </a:p>
        </p:txBody>
      </p:sp>
      <mc:AlternateContent xmlns:mc="http://schemas.openxmlformats.org/markup-compatibility/2006" xmlns:a14="http://schemas.microsoft.com/office/drawing/2010/main">
        <mc:Choice Requires="a14">
          <p:sp>
            <p:nvSpPr>
              <p:cNvPr id="45" name="文本框 44"/>
              <p:cNvSpPr txBox="1"/>
              <p:nvPr/>
            </p:nvSpPr>
            <p:spPr>
              <a:xfrm>
                <a:off x="394016" y="3679876"/>
                <a:ext cx="542544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h</m:t>
                      </m:r>
                      <m:r>
                        <a:rPr lang="zh-CN" altLang="en-US" i="0">
                          <a:latin typeface="Cambria Math" panose="02040503050406030204" pitchFamily="18" charset="0"/>
                        </a:rPr>
                        <m:t>=0.9</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𝑆</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𝐼𝑄𝑅</m:t>
                                  </m:r>
                                </m:num>
                                <m:den>
                                  <m:r>
                                    <a:rPr lang="zh-CN" altLang="en-US" i="0">
                                      <a:latin typeface="Cambria Math" panose="02040503050406030204" pitchFamily="18" charset="0"/>
                                    </a:rPr>
                                    <m:t>1.34</m:t>
                                  </m:r>
                                </m:den>
                              </m:f>
                            </m:e>
                          </m:d>
                        </m:e>
                      </m:func>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5</m:t>
                              </m:r>
                            </m:den>
                          </m:f>
                        </m:sup>
                      </m:sSup>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394016" y="3679876"/>
                <a:ext cx="5425440" cy="714683"/>
              </a:xfrm>
              <a:prstGeom prst="rect">
                <a:avLst/>
              </a:prstGeom>
              <a:blipFill rotWithShape="1">
                <a:blip r:embed="rId5"/>
                <a:stretch>
                  <a:fillRect l="-6" t="-7" r="6" b="50"/>
                </a:stretch>
              </a:blipFill>
            </p:spPr>
            <p:txBody>
              <a:bodyPr/>
              <a:lstStyle/>
              <a:p>
                <a:r>
                  <a:rPr lang="zh-CN" altLang="en-US">
                    <a:noFill/>
                  </a:rPr>
                  <a:t> </a:t>
                </a:r>
              </a:p>
            </p:txBody>
          </p:sp>
        </mc:Fallback>
      </mc:AlternateContent>
      <p:sp>
        <p:nvSpPr>
          <p:cNvPr id="47" name="文本框 46"/>
          <p:cNvSpPr txBox="1"/>
          <p:nvPr/>
        </p:nvSpPr>
        <p:spPr>
          <a:xfrm>
            <a:off x="668336" y="4557149"/>
            <a:ext cx="4563303" cy="461665"/>
          </a:xfrm>
          <a:prstGeom prst="rect">
            <a:avLst/>
          </a:prstGeom>
          <a:noFill/>
        </p:spPr>
        <p:txBody>
          <a:bodyPr wrap="square">
            <a:spAutoFit/>
          </a:bodyPr>
          <a:lstStyle/>
          <a:p>
            <a:r>
              <a:rPr lang="en-US" altLang="zh-CN" sz="2400" dirty="0">
                <a:effectLst/>
                <a:latin typeface="Abadi" panose="020B0604020104020204" pitchFamily="34" charset="0"/>
                <a:ea typeface="等线" panose="02010600030101010101" pitchFamily="2" charset="-122"/>
              </a:rPr>
              <a:t>For not unimodal distribution</a:t>
            </a:r>
          </a:p>
        </p:txBody>
      </p:sp>
      <mc:AlternateContent xmlns:mc="http://schemas.openxmlformats.org/markup-compatibility/2006" xmlns:a14="http://schemas.microsoft.com/office/drawing/2010/main">
        <mc:Choice Requires="a14">
          <p:sp>
            <p:nvSpPr>
              <p:cNvPr id="48" name="文本框 47"/>
              <p:cNvSpPr txBox="1"/>
              <p:nvPr/>
            </p:nvSpPr>
            <p:spPr>
              <a:xfrm>
                <a:off x="825084" y="5175119"/>
                <a:ext cx="4563303"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acc>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𝐼𝑄𝑅</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1.34</m:t>
                          </m:r>
                        </m:den>
                      </m:f>
                      <m:r>
                        <a:rPr lang="en-US" altLang="zh-CN" sz="1800" b="0" i="1" smtClean="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825084" y="5175119"/>
                <a:ext cx="4563303" cy="612732"/>
              </a:xfrm>
              <a:prstGeom prst="rect">
                <a:avLst/>
              </a:prstGeom>
              <a:blipFill rotWithShape="1">
                <a:blip r:embed="rId6"/>
                <a:stretch>
                  <a:fillRect l="-5" t="-82" r="9" b="7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2"/>
          <p:cNvSpPr/>
          <p:nvPr/>
        </p:nvSpPr>
        <p:spPr>
          <a:xfrm flipH="1">
            <a:off x="434975" y="351155"/>
            <a:ext cx="466725" cy="46863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rgbClr val="6629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105" tIns="45052" rIns="90105" bIns="45052"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75">
              <a:solidFill>
                <a:srgbClr val="96664C"/>
              </a:solidFill>
              <a:cs typeface="+mn-ea"/>
              <a:sym typeface="+mn-lt"/>
            </a:endParaRPr>
          </a:p>
        </p:txBody>
      </p:sp>
      <p:sp>
        <p:nvSpPr>
          <p:cNvPr id="4" name="文本框 3"/>
          <p:cNvSpPr txBox="1"/>
          <p:nvPr/>
        </p:nvSpPr>
        <p:spPr>
          <a:xfrm>
            <a:off x="890905" y="402590"/>
            <a:ext cx="6062345"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rPr>
              <a:t>Dependent Variables</a:t>
            </a:r>
            <a:endParaRPr lang="zh-CN" altLang="en-US" sz="2400" b="1" dirty="0">
              <a:solidFill>
                <a:srgbClr val="662917"/>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lt"/>
            </a:endParaRPr>
          </a:p>
        </p:txBody>
      </p:sp>
      <p:pic>
        <p:nvPicPr>
          <p:cNvPr id="8" name="图片 7"/>
          <p:cNvPicPr>
            <a:picLocks noChangeAspect="1"/>
          </p:cNvPicPr>
          <p:nvPr/>
        </p:nvPicPr>
        <p:blipFill>
          <a:blip r:embed="rId3"/>
          <a:stretch>
            <a:fillRect/>
          </a:stretch>
        </p:blipFill>
        <p:spPr>
          <a:xfrm>
            <a:off x="1529126" y="3262375"/>
            <a:ext cx="4220126" cy="3380327"/>
          </a:xfrm>
          <a:prstGeom prst="rect">
            <a:avLst/>
          </a:prstGeom>
        </p:spPr>
      </p:pic>
      <p:pic>
        <p:nvPicPr>
          <p:cNvPr id="7" name="图片 6"/>
          <p:cNvPicPr>
            <a:picLocks noChangeAspect="1"/>
          </p:cNvPicPr>
          <p:nvPr/>
        </p:nvPicPr>
        <p:blipFill rotWithShape="1">
          <a:blip r:embed="rId4"/>
          <a:srcRect l="2502" t="-239"/>
          <a:stretch>
            <a:fillRect/>
          </a:stretch>
        </p:blipFill>
        <p:spPr bwMode="auto">
          <a:xfrm>
            <a:off x="7192201" y="351155"/>
            <a:ext cx="4670985" cy="6291547"/>
          </a:xfrm>
          <a:prstGeom prst="rect">
            <a:avLst/>
          </a:prstGeom>
        </p:spPr>
      </p:pic>
      <p:sp>
        <p:nvSpPr>
          <p:cNvPr id="10" name="文本框 9"/>
          <p:cNvSpPr txBox="1"/>
          <p:nvPr/>
        </p:nvSpPr>
        <p:spPr>
          <a:xfrm>
            <a:off x="9146540" y="3312795"/>
            <a:ext cx="930275" cy="368300"/>
          </a:xfrm>
          <a:prstGeom prst="rect">
            <a:avLst/>
          </a:prstGeom>
          <a:noFill/>
        </p:spPr>
        <p:txBody>
          <a:bodyPr wrap="square">
            <a:spAutoFit/>
          </a:bodyPr>
          <a:lstStyle/>
          <a:p>
            <a:r>
              <a:rPr lang="en-US" altLang="zh-CN" sz="1800" b="1" dirty="0">
                <a:effectLst/>
                <a:latin typeface="Abadi" panose="020B0604020104020204" pitchFamily="34" charset="0"/>
                <a:ea typeface="Times New Roman" panose="02020603050405020304" pitchFamily="18" charset="0"/>
              </a:rPr>
              <a:t>Other</a:t>
            </a:r>
            <a:endParaRPr lang="zh-CN" altLang="en-US" b="1" dirty="0">
              <a:latin typeface="Abadi" panose="020B0604020104020204" pitchFamily="34" charset="0"/>
            </a:endParaRPr>
          </a:p>
        </p:txBody>
      </p:sp>
      <p:pic>
        <p:nvPicPr>
          <p:cNvPr id="6" name="图片 5"/>
          <p:cNvPicPr>
            <a:picLocks noChangeAspect="1"/>
          </p:cNvPicPr>
          <p:nvPr/>
        </p:nvPicPr>
        <p:blipFill rotWithShape="1">
          <a:blip r:embed="rId5"/>
          <a:srcRect r="3482"/>
          <a:stretch>
            <a:fillRect/>
          </a:stretch>
        </p:blipFill>
        <p:spPr>
          <a:xfrm>
            <a:off x="1777816" y="1008046"/>
            <a:ext cx="3454078" cy="21596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NSwiaGRpZCI6IjlmM2YxZDUxMDllNTM3NjZkODM3OGQzNjIyM2U0OWI2IiwidXNlckNvdW50Ijo1fQ=="/>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50,&quot;width&quot;:11670}"/>
</p:tagLst>
</file>

<file path=ppt/tags/tag2.xml><?xml version="1.0" encoding="utf-8"?>
<p:tagLst xmlns:a="http://schemas.openxmlformats.org/drawingml/2006/main" xmlns:r="http://schemas.openxmlformats.org/officeDocument/2006/relationships" xmlns:p="http://schemas.openxmlformats.org/presentationml/2006/main">
  <p:tag name="ISLIDE.DIAGRAM" val="81659cf7-e3b4-4975-bd41-e41d078d5afb"/>
</p:tagLst>
</file>

<file path=ppt/tags/tag3.xml><?xml version="1.0" encoding="utf-8"?>
<p:tagLst xmlns:a="http://schemas.openxmlformats.org/drawingml/2006/main" xmlns:r="http://schemas.openxmlformats.org/officeDocument/2006/relationships" xmlns:p="http://schemas.openxmlformats.org/presentationml/2006/main">
  <p:tag name="ISLIDE.DIAGRAM" val="81659cf7-e3b4-4975-bd41-e41d078d5afb"/>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ISLIDE.ICON" val="#4004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2102</Words>
  <Application>Microsoft Office PowerPoint</Application>
  <PresentationFormat>宽屏</PresentationFormat>
  <Paragraphs>281</Paragraphs>
  <Slides>33</Slides>
  <Notes>31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33</vt:i4>
      </vt:variant>
    </vt:vector>
  </HeadingPairs>
  <TitlesOfParts>
    <vt:vector size="47" baseType="lpstr">
      <vt:lpstr>Abadi</vt:lpstr>
      <vt:lpstr>Aharoni</vt:lpstr>
      <vt:lpstr>Britannic Bold</vt:lpstr>
      <vt:lpstr>Cambria</vt:lpstr>
      <vt:lpstr>Cambria Math</vt:lpstr>
      <vt:lpstr>Comic Sans MS</vt:lpstr>
      <vt:lpstr>Franklin Gothic Demi</vt:lpstr>
      <vt:lpstr>Raleway SemiBold</vt:lpstr>
      <vt:lpstr>阿里巴巴普惠体 B</vt:lpstr>
      <vt:lpstr>阿里巴巴普惠体 L</vt:lpstr>
      <vt:lpstr>阿里巴巴普惠体 M</vt:lpstr>
      <vt:lpstr>等线</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40733</dc:creator>
  <cp:lastModifiedBy>Lin Xiaotao</cp:lastModifiedBy>
  <cp:revision>66</cp:revision>
  <dcterms:created xsi:type="dcterms:W3CDTF">2021-01-26T11:49:00Z</dcterms:created>
  <dcterms:modified xsi:type="dcterms:W3CDTF">2024-01-27T13:56:38Z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KSOTemplateUUID">
    <vt:lpwstr>v1.0_mb_T2H8+ZUAXMG1RUr36oBbxw==</vt:lpwstr>
  </property>
  <property fmtid="{D5CDD505-2E9C-101B-9397-08002B2CF9AE}" pid="4" name="ICV">
    <vt:lpwstr>B38E10DAB60F4879B36C388794FD8231</vt:lpwstr>
  </property>
</Properties>
</file>